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485" r:id="rId5"/>
    <p:sldId id="532" r:id="rId6"/>
    <p:sldId id="533" r:id="rId7"/>
    <p:sldId id="497" r:id="rId8"/>
    <p:sldId id="520" r:id="rId9"/>
    <p:sldId id="546" r:id="rId10"/>
    <p:sldId id="535" r:id="rId11"/>
    <p:sldId id="540" r:id="rId12"/>
    <p:sldId id="529" r:id="rId13"/>
    <p:sldId id="521" r:id="rId14"/>
    <p:sldId id="505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900609"/>
    <a:srgbClr val="7F7F7F"/>
    <a:srgbClr val="D97D7D"/>
    <a:srgbClr val="00863D"/>
    <a:srgbClr val="C00000"/>
    <a:srgbClr val="EAEAEA"/>
    <a:srgbClr val="005426"/>
    <a:srgbClr val="0070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2" autoAdjust="0"/>
    <p:restoredTop sz="77264" autoAdjust="0"/>
  </p:normalViewPr>
  <p:slideViewPr>
    <p:cSldViewPr snapToGrid="0" snapToObjects="1">
      <p:cViewPr>
        <p:scale>
          <a:sx n="100" d="100"/>
          <a:sy n="100" d="100"/>
        </p:scale>
        <p:origin x="-324" y="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2652D-14CE-4878-960F-9F5A8D4BD77E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57F4EEA0-87C5-4EE1-962E-41D9CC8F0921}">
      <dgm:prSet phldrT="[Text]" custT="1"/>
      <dgm:spPr>
        <a:solidFill>
          <a:schemeClr val="tx2">
            <a:lumMod val="25000"/>
            <a:lumOff val="75000"/>
          </a:schemeClr>
        </a:solidFill>
      </dgm:spPr>
      <dgm:t>
        <a:bodyPr anchor="t"/>
        <a:lstStyle/>
        <a:p>
          <a:pPr algn="ctr"/>
          <a:endParaRPr lang="en-US" sz="1000" b="1" dirty="0" smtClean="0">
            <a:solidFill>
              <a:schemeClr val="bg1"/>
            </a:solidFill>
            <a:latin typeface="+mn-lt"/>
            <a:cs typeface="Times New Roman"/>
          </a:endParaRPr>
        </a:p>
        <a:p>
          <a:pPr algn="ctr"/>
          <a:r>
            <a:rPr lang="en-US" sz="1600" b="1" u="sng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Town of Chilmark</a:t>
          </a:r>
        </a:p>
        <a:p>
          <a:pPr algn="l"/>
          <a:endParaRPr lang="en-US" sz="600" b="1" dirty="0" smtClean="0">
            <a:solidFill>
              <a:schemeClr val="bg1"/>
            </a:solidFill>
            <a:latin typeface="Calibri" panose="020F0502020204030204" pitchFamily="34" charset="0"/>
            <a:cs typeface="Times New Roman"/>
          </a:endParaRP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Facilitate municipal approvals including RFP, franchise, permitting,  etc.</a:t>
          </a: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Signs trial agreement with ATC for deployment and operation of Bigbelly Telecom Trash Stations</a:t>
          </a: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Reviews and approves plans</a:t>
          </a: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Provides free power access</a:t>
          </a:r>
          <a:endParaRPr lang="en-US" sz="66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8F5A601-9AFE-488F-9287-9B8D3CCD1DEC}" type="parTrans" cxnId="{5EB00385-5663-4FBD-AC0A-3D8413B66C67}">
      <dgm:prSet/>
      <dgm:spPr/>
      <dgm:t>
        <a:bodyPr/>
        <a:lstStyle/>
        <a:p>
          <a:endParaRPr lang="en-US"/>
        </a:p>
      </dgm:t>
    </dgm:pt>
    <dgm:pt modelId="{551B7608-BC2C-46B7-8170-86BE9EC89F2D}" type="sibTrans" cxnId="{5EB00385-5663-4FBD-AC0A-3D8413B66C67}">
      <dgm:prSet/>
      <dgm:spPr/>
      <dgm:t>
        <a:bodyPr/>
        <a:lstStyle/>
        <a:p>
          <a:endParaRPr lang="en-US"/>
        </a:p>
      </dgm:t>
    </dgm:pt>
    <dgm:pt modelId="{E07A34D1-166A-4659-938E-B81C6AEC520C}">
      <dgm:prSet phldrT="[Text]" custT="1"/>
      <dgm:spPr>
        <a:solidFill>
          <a:srgbClr val="D97D7D"/>
        </a:solidFill>
      </dgm:spPr>
      <dgm:t>
        <a:bodyPr anchor="t"/>
        <a:lstStyle/>
        <a:p>
          <a:pPr algn="l"/>
          <a:endParaRPr lang="en-US" sz="1050" b="1" dirty="0" smtClean="0">
            <a:solidFill>
              <a:schemeClr val="bg1"/>
            </a:solidFill>
            <a:latin typeface="Calibri" panose="020F0502020204030204" pitchFamily="34" charset="0"/>
            <a:cs typeface="Times New Roman"/>
          </a:endParaRPr>
        </a:p>
        <a:p>
          <a:pPr algn="ctr"/>
          <a:r>
            <a:rPr lang="en-US" sz="1600" b="1" u="sng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AMERICAN TOWER</a:t>
          </a:r>
        </a:p>
        <a:p>
          <a:pPr algn="l"/>
          <a:endParaRPr lang="en-US" sz="600" b="1" dirty="0" smtClean="0">
            <a:solidFill>
              <a:schemeClr val="tx1"/>
            </a:solidFill>
            <a:latin typeface="Calibri" panose="020F0502020204030204" pitchFamily="34" charset="0"/>
            <a:cs typeface="Times New Roman"/>
          </a:endParaRP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Contracts with the Town</a:t>
          </a: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Owns all infrastructure </a:t>
          </a: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End-to-end Wi-Fi customer management</a:t>
          </a: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Designs, funds, and installs solution</a:t>
          </a:r>
        </a:p>
        <a:p>
          <a:pPr marL="109538" indent="-109538"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Handles all network operations, including IP connectivity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FA65603-75D7-4C78-BB8F-44E2DEB8C268}" type="parTrans" cxnId="{4DCA36D0-D0D2-4C7A-8D43-26912A290C46}">
      <dgm:prSet/>
      <dgm:spPr/>
      <dgm:t>
        <a:bodyPr/>
        <a:lstStyle/>
        <a:p>
          <a:endParaRPr lang="en-US"/>
        </a:p>
      </dgm:t>
    </dgm:pt>
    <dgm:pt modelId="{FD0931D6-4CEF-4313-B9B3-9A7717C9A90C}" type="sibTrans" cxnId="{4DCA36D0-D0D2-4C7A-8D43-26912A290C46}">
      <dgm:prSet/>
      <dgm:spPr/>
      <dgm:t>
        <a:bodyPr/>
        <a:lstStyle/>
        <a:p>
          <a:endParaRPr lang="en-US"/>
        </a:p>
      </dgm:t>
    </dgm:pt>
    <dgm:pt modelId="{DB8D868A-E5A8-490F-8A61-736AF777D7C5}">
      <dgm:prSet phldrT="[Text]" custT="1"/>
      <dgm:spPr>
        <a:solidFill>
          <a:srgbClr val="00863D"/>
        </a:solidFill>
      </dgm:spPr>
      <dgm:t>
        <a:bodyPr anchor="t"/>
        <a:lstStyle/>
        <a:p>
          <a:pPr algn="ctr"/>
          <a:endParaRPr lang="en-US" sz="1050" b="1" u="sng" dirty="0" smtClean="0">
            <a:solidFill>
              <a:schemeClr val="bg1"/>
            </a:solidFill>
            <a:latin typeface="Calibri" panose="020F0502020204030204" pitchFamily="34" charset="0"/>
            <a:cs typeface="Times New Roman"/>
          </a:endParaRPr>
        </a:p>
        <a:p>
          <a:pPr algn="ctr"/>
          <a:r>
            <a:rPr lang="en-US" sz="1600" b="1" u="sng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Bigbelly</a:t>
          </a:r>
        </a:p>
        <a:p>
          <a:pPr marL="109538" indent="-109538" algn="l"/>
          <a:endParaRPr lang="en-US" sz="600" b="1" dirty="0" smtClean="0">
            <a:solidFill>
              <a:schemeClr val="tx1"/>
            </a:solidFill>
            <a:latin typeface="Calibri" panose="020F0502020204030204" pitchFamily="34" charset="0"/>
            <a:cs typeface="Times New Roman"/>
          </a:endParaRPr>
        </a:p>
        <a:p>
          <a:pPr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R &amp; D for Telecom Station</a:t>
          </a:r>
        </a:p>
        <a:p>
          <a:pPr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Sell ATC with 4 fit for purpose stations</a:t>
          </a:r>
        </a:p>
        <a:p>
          <a:pPr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Assist  town on waste operations</a:t>
          </a:r>
        </a:p>
        <a:p>
          <a:pPr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Installation and launch</a:t>
          </a:r>
        </a:p>
        <a:p>
          <a:pPr algn="l"/>
          <a:r>
            <a:rPr lang="en-US" sz="14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On-going optimization of Wi-Fi network and Bigbelly unit issue resolution</a:t>
          </a:r>
        </a:p>
        <a:p>
          <a:pPr algn="l"/>
          <a:endParaRPr lang="en-US" sz="1200" b="1" dirty="0" smtClean="0">
            <a:solidFill>
              <a:schemeClr val="bg1"/>
            </a:solidFill>
            <a:latin typeface="+mn-lt"/>
            <a:cs typeface="Times New Roman"/>
          </a:endParaRPr>
        </a:p>
      </dgm:t>
    </dgm:pt>
    <dgm:pt modelId="{B8923100-39ED-434B-A3D2-193006265577}" type="parTrans" cxnId="{DC740FE7-1D48-454A-B399-6B33E42C7866}">
      <dgm:prSet/>
      <dgm:spPr/>
      <dgm:t>
        <a:bodyPr/>
        <a:lstStyle/>
        <a:p>
          <a:endParaRPr lang="en-US"/>
        </a:p>
      </dgm:t>
    </dgm:pt>
    <dgm:pt modelId="{8253430D-26AA-4641-AC99-A643BBB40596}" type="sibTrans" cxnId="{DC740FE7-1D48-454A-B399-6B33E42C7866}">
      <dgm:prSet/>
      <dgm:spPr/>
      <dgm:t>
        <a:bodyPr/>
        <a:lstStyle/>
        <a:p>
          <a:endParaRPr lang="en-US"/>
        </a:p>
      </dgm:t>
    </dgm:pt>
    <dgm:pt modelId="{45EF0F9F-DE4F-4D3F-9131-73C8C1742DD1}" type="pres">
      <dgm:prSet presAssocID="{D6D2652D-14CE-4878-960F-9F5A8D4BD77E}" presName="Name0" presStyleCnt="0">
        <dgm:presLayoutVars>
          <dgm:dir/>
          <dgm:resizeHandles val="exact"/>
        </dgm:presLayoutVars>
      </dgm:prSet>
      <dgm:spPr/>
    </dgm:pt>
    <dgm:pt modelId="{5BC3537B-6AC2-42E8-B412-4C6448CAF78F}" type="pres">
      <dgm:prSet presAssocID="{D6D2652D-14CE-4878-960F-9F5A8D4BD77E}" presName="fgShape" presStyleLbl="fgShp" presStyleIdx="0" presStyleCnt="1" custScaleX="102733" custScaleY="63115" custLinFactNeighborX="-12" custLinFactNeighborY="53009"/>
      <dgm:spPr>
        <a:solidFill>
          <a:schemeClr val="tx1">
            <a:lumMod val="50000"/>
            <a:lumOff val="50000"/>
          </a:schemeClr>
        </a:solidFill>
      </dgm:spPr>
    </dgm:pt>
    <dgm:pt modelId="{1B1EBD72-89DB-4E7E-9AA7-5200342BF794}" type="pres">
      <dgm:prSet presAssocID="{D6D2652D-14CE-4878-960F-9F5A8D4BD77E}" presName="linComp" presStyleCnt="0"/>
      <dgm:spPr/>
    </dgm:pt>
    <dgm:pt modelId="{4E821075-304F-4F15-ACF7-AA3D642F14F8}" type="pres">
      <dgm:prSet presAssocID="{57F4EEA0-87C5-4EE1-962E-41D9CC8F0921}" presName="compNode" presStyleCnt="0"/>
      <dgm:spPr/>
    </dgm:pt>
    <dgm:pt modelId="{852E4A32-CA7E-42D9-BDC4-984D84AAABA1}" type="pres">
      <dgm:prSet presAssocID="{57F4EEA0-87C5-4EE1-962E-41D9CC8F0921}" presName="bkgdShape" presStyleLbl="node1" presStyleIdx="0" presStyleCnt="3"/>
      <dgm:spPr/>
      <dgm:t>
        <a:bodyPr/>
        <a:lstStyle/>
        <a:p>
          <a:endParaRPr lang="en-US"/>
        </a:p>
      </dgm:t>
    </dgm:pt>
    <dgm:pt modelId="{E65B72DD-A41B-4022-8B87-827E09C72E45}" type="pres">
      <dgm:prSet presAssocID="{57F4EEA0-87C5-4EE1-962E-41D9CC8F092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FFD53-1944-42FB-B36F-0BA98EA032E0}" type="pres">
      <dgm:prSet presAssocID="{57F4EEA0-87C5-4EE1-962E-41D9CC8F0921}" presName="invisiNode" presStyleLbl="node1" presStyleIdx="0" presStyleCnt="3"/>
      <dgm:spPr/>
    </dgm:pt>
    <dgm:pt modelId="{6E81CC9C-2783-475E-BB7D-FFFB38DFA3AE}" type="pres">
      <dgm:prSet presAssocID="{57F4EEA0-87C5-4EE1-962E-41D9CC8F0921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C094A0-E199-456C-A772-56D110BA3648}" type="pres">
      <dgm:prSet presAssocID="{551B7608-BC2C-46B7-8170-86BE9EC89F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EB7B86E-6D08-47FF-86DF-786F9DD897FC}" type="pres">
      <dgm:prSet presAssocID="{E07A34D1-166A-4659-938E-B81C6AEC520C}" presName="compNode" presStyleCnt="0"/>
      <dgm:spPr/>
    </dgm:pt>
    <dgm:pt modelId="{22F484DD-8968-47DB-A4D4-06E0B0FAA74C}" type="pres">
      <dgm:prSet presAssocID="{E07A34D1-166A-4659-938E-B81C6AEC520C}" presName="bkgdShape" presStyleLbl="node1" presStyleIdx="1" presStyleCnt="3"/>
      <dgm:spPr/>
      <dgm:t>
        <a:bodyPr/>
        <a:lstStyle/>
        <a:p>
          <a:endParaRPr lang="en-US"/>
        </a:p>
      </dgm:t>
    </dgm:pt>
    <dgm:pt modelId="{A62A2E9B-9CFC-4BFC-B406-6E5929144C58}" type="pres">
      <dgm:prSet presAssocID="{E07A34D1-166A-4659-938E-B81C6AEC520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554BC-6E48-46FF-A23F-8A9A50823397}" type="pres">
      <dgm:prSet presAssocID="{E07A34D1-166A-4659-938E-B81C6AEC520C}" presName="invisiNode" presStyleLbl="node1" presStyleIdx="1" presStyleCnt="3"/>
      <dgm:spPr/>
    </dgm:pt>
    <dgm:pt modelId="{0D528C58-B9AF-49D0-9D1E-EEFCAFCC1088}" type="pres">
      <dgm:prSet presAssocID="{E07A34D1-166A-4659-938E-B81C6AEC520C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96E2880-68B5-4A11-885B-0D0FFA1C98A3}" type="pres">
      <dgm:prSet presAssocID="{FD0931D6-4CEF-4313-B9B3-9A7717C9A9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A0371D8-F0AC-470C-9046-5B7D0ABFF2BB}" type="pres">
      <dgm:prSet presAssocID="{DB8D868A-E5A8-490F-8A61-736AF777D7C5}" presName="compNode" presStyleCnt="0"/>
      <dgm:spPr/>
    </dgm:pt>
    <dgm:pt modelId="{59776762-31B9-4239-AEA9-6621210E9249}" type="pres">
      <dgm:prSet presAssocID="{DB8D868A-E5A8-490F-8A61-736AF777D7C5}" presName="bkgdShape" presStyleLbl="node1" presStyleIdx="2" presStyleCnt="3"/>
      <dgm:spPr/>
      <dgm:t>
        <a:bodyPr/>
        <a:lstStyle/>
        <a:p>
          <a:endParaRPr lang="en-US"/>
        </a:p>
      </dgm:t>
    </dgm:pt>
    <dgm:pt modelId="{05AC07C2-D4C5-4023-9B83-A3145F9EB51F}" type="pres">
      <dgm:prSet presAssocID="{DB8D868A-E5A8-490F-8A61-736AF777D7C5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1569-6B1C-4E4F-95C8-90C668141AC8}" type="pres">
      <dgm:prSet presAssocID="{DB8D868A-E5A8-490F-8A61-736AF777D7C5}" presName="invisiNode" presStyleLbl="node1" presStyleIdx="2" presStyleCnt="3"/>
      <dgm:spPr/>
    </dgm:pt>
    <dgm:pt modelId="{4CA2D39F-5F67-479B-8EFF-D35F7CF4DEDA}" type="pres">
      <dgm:prSet presAssocID="{DB8D868A-E5A8-490F-8A61-736AF777D7C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7F3C024-91BB-4058-A6D9-15CBCFD0BAAD}" type="presOf" srcId="{57F4EEA0-87C5-4EE1-962E-41D9CC8F0921}" destId="{852E4A32-CA7E-42D9-BDC4-984D84AAABA1}" srcOrd="0" destOrd="0" presId="urn:microsoft.com/office/officeart/2005/8/layout/hList7"/>
    <dgm:cxn modelId="{1E3E295E-F60A-4514-8500-FA04D999E0FF}" type="presOf" srcId="{E07A34D1-166A-4659-938E-B81C6AEC520C}" destId="{A62A2E9B-9CFC-4BFC-B406-6E5929144C58}" srcOrd="1" destOrd="0" presId="urn:microsoft.com/office/officeart/2005/8/layout/hList7"/>
    <dgm:cxn modelId="{AF3260A6-6109-4C71-B6A8-007A224184B5}" type="presOf" srcId="{DB8D868A-E5A8-490F-8A61-736AF777D7C5}" destId="{05AC07C2-D4C5-4023-9B83-A3145F9EB51F}" srcOrd="1" destOrd="0" presId="urn:microsoft.com/office/officeart/2005/8/layout/hList7"/>
    <dgm:cxn modelId="{DC740FE7-1D48-454A-B399-6B33E42C7866}" srcId="{D6D2652D-14CE-4878-960F-9F5A8D4BD77E}" destId="{DB8D868A-E5A8-490F-8A61-736AF777D7C5}" srcOrd="2" destOrd="0" parTransId="{B8923100-39ED-434B-A3D2-193006265577}" sibTransId="{8253430D-26AA-4641-AC99-A643BBB40596}"/>
    <dgm:cxn modelId="{B4F8AAFF-E1D7-448A-B5E9-6C1E0D667CF5}" type="presOf" srcId="{551B7608-BC2C-46B7-8170-86BE9EC89F2D}" destId="{57C094A0-E199-456C-A772-56D110BA3648}" srcOrd="0" destOrd="0" presId="urn:microsoft.com/office/officeart/2005/8/layout/hList7"/>
    <dgm:cxn modelId="{17774631-8532-4136-B054-416D42952BBA}" type="presOf" srcId="{DB8D868A-E5A8-490F-8A61-736AF777D7C5}" destId="{59776762-31B9-4239-AEA9-6621210E9249}" srcOrd="0" destOrd="0" presId="urn:microsoft.com/office/officeart/2005/8/layout/hList7"/>
    <dgm:cxn modelId="{C8445DFD-83E7-4228-8FEE-B08AA4EDD511}" type="presOf" srcId="{FD0931D6-4CEF-4313-B9B3-9A7717C9A90C}" destId="{296E2880-68B5-4A11-885B-0D0FFA1C98A3}" srcOrd="0" destOrd="0" presId="urn:microsoft.com/office/officeart/2005/8/layout/hList7"/>
    <dgm:cxn modelId="{4DCA36D0-D0D2-4C7A-8D43-26912A290C46}" srcId="{D6D2652D-14CE-4878-960F-9F5A8D4BD77E}" destId="{E07A34D1-166A-4659-938E-B81C6AEC520C}" srcOrd="1" destOrd="0" parTransId="{9FA65603-75D7-4C78-BB8F-44E2DEB8C268}" sibTransId="{FD0931D6-4CEF-4313-B9B3-9A7717C9A90C}"/>
    <dgm:cxn modelId="{5EB00385-5663-4FBD-AC0A-3D8413B66C67}" srcId="{D6D2652D-14CE-4878-960F-9F5A8D4BD77E}" destId="{57F4EEA0-87C5-4EE1-962E-41D9CC8F0921}" srcOrd="0" destOrd="0" parTransId="{38F5A601-9AFE-488F-9287-9B8D3CCD1DEC}" sibTransId="{551B7608-BC2C-46B7-8170-86BE9EC89F2D}"/>
    <dgm:cxn modelId="{7E1B7388-90ED-4E46-BC8D-49B60A00B3FA}" type="presOf" srcId="{E07A34D1-166A-4659-938E-B81C6AEC520C}" destId="{22F484DD-8968-47DB-A4D4-06E0B0FAA74C}" srcOrd="0" destOrd="0" presId="urn:microsoft.com/office/officeart/2005/8/layout/hList7"/>
    <dgm:cxn modelId="{BDA2CD6C-A40C-4B8B-BF82-1FA41D36229C}" type="presOf" srcId="{D6D2652D-14CE-4878-960F-9F5A8D4BD77E}" destId="{45EF0F9F-DE4F-4D3F-9131-73C8C1742DD1}" srcOrd="0" destOrd="0" presId="urn:microsoft.com/office/officeart/2005/8/layout/hList7"/>
    <dgm:cxn modelId="{ED68B4A0-3020-44A0-822B-4F5300D66020}" type="presOf" srcId="{57F4EEA0-87C5-4EE1-962E-41D9CC8F0921}" destId="{E65B72DD-A41B-4022-8B87-827E09C72E45}" srcOrd="1" destOrd="0" presId="urn:microsoft.com/office/officeart/2005/8/layout/hList7"/>
    <dgm:cxn modelId="{5E72082B-71FF-4D22-AF88-ACDFC8898668}" type="presParOf" srcId="{45EF0F9F-DE4F-4D3F-9131-73C8C1742DD1}" destId="{5BC3537B-6AC2-42E8-B412-4C6448CAF78F}" srcOrd="0" destOrd="0" presId="urn:microsoft.com/office/officeart/2005/8/layout/hList7"/>
    <dgm:cxn modelId="{9AF3C499-9B19-4544-ABF3-8EB218AE1BDB}" type="presParOf" srcId="{45EF0F9F-DE4F-4D3F-9131-73C8C1742DD1}" destId="{1B1EBD72-89DB-4E7E-9AA7-5200342BF794}" srcOrd="1" destOrd="0" presId="urn:microsoft.com/office/officeart/2005/8/layout/hList7"/>
    <dgm:cxn modelId="{812D11A2-FCA5-4168-8498-BD2BAF9EE8ED}" type="presParOf" srcId="{1B1EBD72-89DB-4E7E-9AA7-5200342BF794}" destId="{4E821075-304F-4F15-ACF7-AA3D642F14F8}" srcOrd="0" destOrd="0" presId="urn:microsoft.com/office/officeart/2005/8/layout/hList7"/>
    <dgm:cxn modelId="{2FE52B73-D3CB-4BAE-882F-5503C9FBE650}" type="presParOf" srcId="{4E821075-304F-4F15-ACF7-AA3D642F14F8}" destId="{852E4A32-CA7E-42D9-BDC4-984D84AAABA1}" srcOrd="0" destOrd="0" presId="urn:microsoft.com/office/officeart/2005/8/layout/hList7"/>
    <dgm:cxn modelId="{38A3D9E5-823C-4C29-89F9-12D387F377A6}" type="presParOf" srcId="{4E821075-304F-4F15-ACF7-AA3D642F14F8}" destId="{E65B72DD-A41B-4022-8B87-827E09C72E45}" srcOrd="1" destOrd="0" presId="urn:microsoft.com/office/officeart/2005/8/layout/hList7"/>
    <dgm:cxn modelId="{D1735CDE-ABEF-4F8B-B76B-7C6613439F59}" type="presParOf" srcId="{4E821075-304F-4F15-ACF7-AA3D642F14F8}" destId="{97FFFD53-1944-42FB-B36F-0BA98EA032E0}" srcOrd="2" destOrd="0" presId="urn:microsoft.com/office/officeart/2005/8/layout/hList7"/>
    <dgm:cxn modelId="{C29472C1-8388-4AD0-9685-523C6FBCE655}" type="presParOf" srcId="{4E821075-304F-4F15-ACF7-AA3D642F14F8}" destId="{6E81CC9C-2783-475E-BB7D-FFFB38DFA3AE}" srcOrd="3" destOrd="0" presId="urn:microsoft.com/office/officeart/2005/8/layout/hList7"/>
    <dgm:cxn modelId="{027470B7-671F-455D-84D7-6C5E8D5C6B99}" type="presParOf" srcId="{1B1EBD72-89DB-4E7E-9AA7-5200342BF794}" destId="{57C094A0-E199-456C-A772-56D110BA3648}" srcOrd="1" destOrd="0" presId="urn:microsoft.com/office/officeart/2005/8/layout/hList7"/>
    <dgm:cxn modelId="{70077F18-F49E-4637-A913-6DF965CC9CD0}" type="presParOf" srcId="{1B1EBD72-89DB-4E7E-9AA7-5200342BF794}" destId="{6EB7B86E-6D08-47FF-86DF-786F9DD897FC}" srcOrd="2" destOrd="0" presId="urn:microsoft.com/office/officeart/2005/8/layout/hList7"/>
    <dgm:cxn modelId="{BFA8B9E2-8E8A-4C31-86C9-A5ECB9CCFD0B}" type="presParOf" srcId="{6EB7B86E-6D08-47FF-86DF-786F9DD897FC}" destId="{22F484DD-8968-47DB-A4D4-06E0B0FAA74C}" srcOrd="0" destOrd="0" presId="urn:microsoft.com/office/officeart/2005/8/layout/hList7"/>
    <dgm:cxn modelId="{60E37D6F-A916-4CBE-84FA-1CEB51CC5C9A}" type="presParOf" srcId="{6EB7B86E-6D08-47FF-86DF-786F9DD897FC}" destId="{A62A2E9B-9CFC-4BFC-B406-6E5929144C58}" srcOrd="1" destOrd="0" presId="urn:microsoft.com/office/officeart/2005/8/layout/hList7"/>
    <dgm:cxn modelId="{503236E0-7EDF-474C-9728-54E7428F49FB}" type="presParOf" srcId="{6EB7B86E-6D08-47FF-86DF-786F9DD897FC}" destId="{4A2554BC-6E48-46FF-A23F-8A9A50823397}" srcOrd="2" destOrd="0" presId="urn:microsoft.com/office/officeart/2005/8/layout/hList7"/>
    <dgm:cxn modelId="{61C630CE-89CD-4F73-B3FA-ED1BD17BD7DA}" type="presParOf" srcId="{6EB7B86E-6D08-47FF-86DF-786F9DD897FC}" destId="{0D528C58-B9AF-49D0-9D1E-EEFCAFCC1088}" srcOrd="3" destOrd="0" presId="urn:microsoft.com/office/officeart/2005/8/layout/hList7"/>
    <dgm:cxn modelId="{B708AB1D-E198-44DC-93B7-492D85F974E6}" type="presParOf" srcId="{1B1EBD72-89DB-4E7E-9AA7-5200342BF794}" destId="{296E2880-68B5-4A11-885B-0D0FFA1C98A3}" srcOrd="3" destOrd="0" presId="urn:microsoft.com/office/officeart/2005/8/layout/hList7"/>
    <dgm:cxn modelId="{61C40E6D-E381-4D93-900F-806EE06F989E}" type="presParOf" srcId="{1B1EBD72-89DB-4E7E-9AA7-5200342BF794}" destId="{FA0371D8-F0AC-470C-9046-5B7D0ABFF2BB}" srcOrd="4" destOrd="0" presId="urn:microsoft.com/office/officeart/2005/8/layout/hList7"/>
    <dgm:cxn modelId="{A7E40BAF-5A0E-4D6A-B9C6-405799A06BEB}" type="presParOf" srcId="{FA0371D8-F0AC-470C-9046-5B7D0ABFF2BB}" destId="{59776762-31B9-4239-AEA9-6621210E9249}" srcOrd="0" destOrd="0" presId="urn:microsoft.com/office/officeart/2005/8/layout/hList7"/>
    <dgm:cxn modelId="{5C46B7BF-7AC8-4C1B-8273-173531A28D55}" type="presParOf" srcId="{FA0371D8-F0AC-470C-9046-5B7D0ABFF2BB}" destId="{05AC07C2-D4C5-4023-9B83-A3145F9EB51F}" srcOrd="1" destOrd="0" presId="urn:microsoft.com/office/officeart/2005/8/layout/hList7"/>
    <dgm:cxn modelId="{8AF00AF0-2CC8-497C-B041-C275AE188071}" type="presParOf" srcId="{FA0371D8-F0AC-470C-9046-5B7D0ABFF2BB}" destId="{10261569-6B1C-4E4F-95C8-90C668141AC8}" srcOrd="2" destOrd="0" presId="urn:microsoft.com/office/officeart/2005/8/layout/hList7"/>
    <dgm:cxn modelId="{7C41F076-B980-4030-BB9A-B1413CDFAACE}" type="presParOf" srcId="{FA0371D8-F0AC-470C-9046-5B7D0ABFF2BB}" destId="{4CA2D39F-5F67-479B-8EFF-D35F7CF4DED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E4A32-CA7E-42D9-BDC4-984D84AAABA1}">
      <dsp:nvSpPr>
        <dsp:cNvPr id="0" name=""/>
        <dsp:cNvSpPr/>
      </dsp:nvSpPr>
      <dsp:spPr>
        <a:xfrm>
          <a:off x="1823" y="0"/>
          <a:ext cx="2837631" cy="5148620"/>
        </a:xfrm>
        <a:prstGeom prst="roundRect">
          <a:avLst>
            <a:gd name="adj" fmla="val 10000"/>
          </a:avLst>
        </a:prstGeom>
        <a:solidFill>
          <a:schemeClr val="tx2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chemeClr val="bg1"/>
            </a:solidFill>
            <a:latin typeface="+mn-lt"/>
            <a:cs typeface="Times New Roman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Town of Chilmark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 smtClean="0">
            <a:solidFill>
              <a:schemeClr val="bg1"/>
            </a:solidFill>
            <a:latin typeface="Calibri" panose="020F0502020204030204" pitchFamily="34" charset="0"/>
            <a:cs typeface="Times New Roman"/>
          </a:endParaRPr>
        </a:p>
        <a:p>
          <a:pPr marL="109538" lvl="0" indent="-109538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Facilitate municipal approvals including RFP, franchise, permitting,  etc.</a:t>
          </a:r>
        </a:p>
        <a:p>
          <a:pPr marL="109538" lvl="0" indent="-109538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Signs trial agreement with ATC for deployment and operation of Bigbelly Telecom Trash Stations</a:t>
          </a:r>
        </a:p>
        <a:p>
          <a:pPr marL="109538" lvl="0" indent="-109538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Reviews and approves plans</a:t>
          </a:r>
        </a:p>
        <a:p>
          <a:pPr marL="109538" lvl="0" indent="-109538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Provides free power access</a:t>
          </a:r>
          <a:endParaRPr lang="en-US" sz="66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823" y="2059448"/>
        <a:ext cx="2837631" cy="2059448"/>
      </dsp:txXfrm>
    </dsp:sp>
    <dsp:sp modelId="{6E81CC9C-2783-475E-BB7D-FFFB38DFA3AE}">
      <dsp:nvSpPr>
        <dsp:cNvPr id="0" name=""/>
        <dsp:cNvSpPr/>
      </dsp:nvSpPr>
      <dsp:spPr>
        <a:xfrm>
          <a:off x="563394" y="308917"/>
          <a:ext cx="1714490" cy="171449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484DD-8968-47DB-A4D4-06E0B0FAA74C}">
      <dsp:nvSpPr>
        <dsp:cNvPr id="0" name=""/>
        <dsp:cNvSpPr/>
      </dsp:nvSpPr>
      <dsp:spPr>
        <a:xfrm>
          <a:off x="2924584" y="0"/>
          <a:ext cx="2837631" cy="5148620"/>
        </a:xfrm>
        <a:prstGeom prst="roundRect">
          <a:avLst>
            <a:gd name="adj" fmla="val 10000"/>
          </a:avLst>
        </a:prstGeom>
        <a:solidFill>
          <a:srgbClr val="D97D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kern="1200" dirty="0" smtClean="0">
            <a:solidFill>
              <a:schemeClr val="bg1"/>
            </a:solidFill>
            <a:latin typeface="Calibri" panose="020F0502020204030204" pitchFamily="34" charset="0"/>
            <a:cs typeface="Times New Roman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AMERICAN TOWER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 smtClean="0">
            <a:solidFill>
              <a:schemeClr val="tx1"/>
            </a:solidFill>
            <a:latin typeface="Calibri" panose="020F0502020204030204" pitchFamily="34" charset="0"/>
            <a:cs typeface="Times New Roman"/>
          </a:endParaRPr>
        </a:p>
        <a:p>
          <a:pPr marL="109538" lvl="0" indent="-10953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Contracts with the Town</a:t>
          </a:r>
        </a:p>
        <a:p>
          <a:pPr marL="109538" lvl="0" indent="-10953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Owns all infrastructure </a:t>
          </a:r>
        </a:p>
        <a:p>
          <a:pPr marL="109538" lvl="0" indent="-10953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End-to-end Wi-Fi customer management</a:t>
          </a:r>
        </a:p>
        <a:p>
          <a:pPr marL="109538" lvl="0" indent="-10953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Designs, funds, and installs solution</a:t>
          </a:r>
        </a:p>
        <a:p>
          <a:pPr marL="109538" lvl="0" indent="-10953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Handles all network operations, including IP connectivity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924584" y="2059448"/>
        <a:ext cx="2837631" cy="2059448"/>
      </dsp:txXfrm>
    </dsp:sp>
    <dsp:sp modelId="{0D528C58-B9AF-49D0-9D1E-EEFCAFCC1088}">
      <dsp:nvSpPr>
        <dsp:cNvPr id="0" name=""/>
        <dsp:cNvSpPr/>
      </dsp:nvSpPr>
      <dsp:spPr>
        <a:xfrm>
          <a:off x="3486154" y="308917"/>
          <a:ext cx="1714490" cy="171449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76762-31B9-4239-AEA9-6621210E9249}">
      <dsp:nvSpPr>
        <dsp:cNvPr id="0" name=""/>
        <dsp:cNvSpPr/>
      </dsp:nvSpPr>
      <dsp:spPr>
        <a:xfrm>
          <a:off x="5847344" y="0"/>
          <a:ext cx="2837631" cy="5148620"/>
        </a:xfrm>
        <a:prstGeom prst="roundRect">
          <a:avLst>
            <a:gd name="adj" fmla="val 10000"/>
          </a:avLst>
        </a:prstGeom>
        <a:solidFill>
          <a:srgbClr val="0086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b="1" u="sng" kern="1200" dirty="0" smtClean="0">
            <a:solidFill>
              <a:schemeClr val="bg1"/>
            </a:solidFill>
            <a:latin typeface="Calibri" panose="020F0502020204030204" pitchFamily="34" charset="0"/>
            <a:cs typeface="Times New Roman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Bigbelly</a:t>
          </a:r>
        </a:p>
        <a:p>
          <a:pPr marL="109538" lvl="0" indent="-109538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 dirty="0" smtClean="0">
            <a:solidFill>
              <a:schemeClr val="tx1"/>
            </a:solidFill>
            <a:latin typeface="Calibri" panose="020F0502020204030204" pitchFamily="34" charset="0"/>
            <a:cs typeface="Times New Roman"/>
          </a:endParaRP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R &amp; D for Telecom Station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Sell ATC with 4 fit for purpose stations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Assist  town on waste operations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Installation and launch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Times New Roman"/>
            </a:rPr>
            <a:t>• On-going optimization of Wi-Fi network and Bigbelly unit issue resolution</a:t>
          </a:r>
        </a:p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1" kern="1200" dirty="0" smtClean="0">
            <a:solidFill>
              <a:schemeClr val="bg1"/>
            </a:solidFill>
            <a:latin typeface="+mn-lt"/>
            <a:cs typeface="Times New Roman"/>
          </a:endParaRPr>
        </a:p>
      </dsp:txBody>
      <dsp:txXfrm>
        <a:off x="5847344" y="2059448"/>
        <a:ext cx="2837631" cy="2059448"/>
      </dsp:txXfrm>
    </dsp:sp>
    <dsp:sp modelId="{4CA2D39F-5F67-479B-8EFF-D35F7CF4DEDA}">
      <dsp:nvSpPr>
        <dsp:cNvPr id="0" name=""/>
        <dsp:cNvSpPr/>
      </dsp:nvSpPr>
      <dsp:spPr>
        <a:xfrm>
          <a:off x="6408915" y="308917"/>
          <a:ext cx="1714490" cy="171449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3537B-6AC2-42E8-B412-4C6448CAF78F}">
      <dsp:nvSpPr>
        <dsp:cNvPr id="0" name=""/>
        <dsp:cNvSpPr/>
      </dsp:nvSpPr>
      <dsp:spPr>
        <a:xfrm>
          <a:off x="237304" y="4661187"/>
          <a:ext cx="8210273" cy="487432"/>
        </a:xfrm>
        <a:prstGeom prst="leftRightArrow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4B54EF7-0A2B-4256-AA88-430EE489CABF}" type="datetimeFigureOut">
              <a:rPr lang="en-US"/>
              <a:pPr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7C96D52-6641-4C41-97FC-5221EB7FE2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049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61" tIns="46581" rIns="93161" bIns="465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wrap="square" lIns="93161" tIns="46581" rIns="93161" bIns="465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7F050D7-8CF7-4E1E-AE2B-C0C43AD74249}" type="datetimeFigureOut">
              <a:rPr lang="en-US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1" rIns="93161" bIns="465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3161" tIns="46581" rIns="93161" bIns="4658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61" tIns="46581" rIns="93161" bIns="465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wrap="square" lIns="93161" tIns="46581" rIns="93161" bIns="465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7AA3DF5-0398-4DD9-B79D-16FC95130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3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Visual showing</a:t>
            </a:r>
            <a:r>
              <a:rPr lang="en-US" baseline="0" dirty="0" smtClean="0"/>
              <a:t> ownership based on ATC’s product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7F37AD-274B-C84A-8CA2-A1ECB5A55E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41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2E5FA-AD6A-4C5B-9669-5B2DA8CB5FF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d_stripe_backgrou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4891088"/>
            <a:ext cx="9144000" cy="19669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305050" y="4973638"/>
            <a:ext cx="6838950" cy="188436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" descr="AmericanTower_logo_RGB-72dpi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514975"/>
            <a:ext cx="17668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ONAIR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2150" y="236220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ThinkBig_FinalLogo_transparent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150" y="5499100"/>
            <a:ext cx="255746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1070001"/>
            <a:ext cx="6721363" cy="1691283"/>
          </a:xfrm>
        </p:spPr>
        <p:txBody>
          <a:bodyPr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1000" y="2837483"/>
            <a:ext cx="5775091" cy="1607136"/>
          </a:xfrm>
        </p:spPr>
        <p:txBody>
          <a:bodyPr t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81600"/>
            <a:ext cx="6553200" cy="414338"/>
          </a:xfrm>
        </p:spPr>
        <p:txBody>
          <a:bodyPr/>
          <a:lstStyle>
            <a:lvl1pPr algn="l">
              <a:defRPr sz="2000" b="1"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86868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638800"/>
            <a:ext cx="6553200" cy="576262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E54EC1-2AFF-4395-9100-7F42B8495F04}" type="datetime2">
              <a:rPr lang="en-US"/>
              <a:pPr/>
              <a:t>Tuesday, April 19,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75B6-309A-4308-889E-FC2A1FC5F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245225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114300"/>
            <a:fld id="{19072DE8-35A5-40B5-B2F2-A23C9F2CB4E7}" type="datetime1">
              <a:rPr lang="en-US" altLang="en-US" sz="1200" smtClean="0"/>
              <a:pPr marL="114300"/>
              <a:t>4/19/2016</a:t>
            </a:fld>
            <a:endParaRPr lang="en-US" altLang="en-US" sz="1200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4224" y="6245225"/>
            <a:ext cx="5815553" cy="476250"/>
          </a:xfrm>
          <a:prstGeom prst="rect">
            <a:avLst/>
          </a:prstGeom>
        </p:spPr>
        <p:txBody>
          <a:bodyPr anchor="b"/>
          <a:lstStyle/>
          <a:p>
            <a:pPr algn="ctr"/>
            <a:r>
              <a:rPr lang="en-US" altLang="en-US" sz="1200" cap="all" dirty="0" smtClean="0"/>
              <a:t>confidential - for discussion purposes only</a:t>
            </a:r>
            <a:endParaRPr lang="en-US" altLang="en-US" sz="1200" cap="al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7540" y="6245225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/>
            </a:lvl1pPr>
          </a:lstStyle>
          <a:p>
            <a:pPr>
              <a:tabLst>
                <a:tab pos="1828800" algn="l"/>
              </a:tabLst>
            </a:pPr>
            <a:fld id="{2998B40A-5256-443C-B81A-C25FEF2255DA}" type="slidenum">
              <a:rPr lang="en-US" altLang="en-US" sz="1200" smtClean="0"/>
              <a:pPr>
                <a:tabLst>
                  <a:tab pos="1828800" algn="l"/>
                </a:tabLst>
              </a:pPr>
              <a:t>‹#›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8423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153400" y="0"/>
            <a:ext cx="990600" cy="398621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7767439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7767439" cy="4983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Vertical Text Placeholder 12"/>
          <p:cNvSpPr>
            <a:spLocks noGrp="1"/>
          </p:cNvSpPr>
          <p:nvPr>
            <p:ph type="body" orient="vert" sz="quarter" idx="13"/>
          </p:nvPr>
        </p:nvSpPr>
        <p:spPr>
          <a:xfrm>
            <a:off x="8153402" y="274638"/>
            <a:ext cx="990598" cy="5134157"/>
          </a:xfrm>
        </p:spPr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0554E1-2E99-4344-A767-C7D5788C4DE1}" type="datetime2">
              <a:rPr lang="en-US"/>
              <a:pPr/>
              <a:t>Tuesday, April 19, 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2216AD0-C6B0-4D8C-82D3-95F4CC389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1118206"/>
            <a:ext cx="8686800" cy="499199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B7657A-B8B7-420B-9731-F2987ADA9967}" type="datetime2">
              <a:rPr lang="en-US"/>
              <a:pPr/>
              <a:t>Tuesday, April 19,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639F42A-D136-4D9F-BD6F-6CD06B68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2971800"/>
            <a:ext cx="8153399" cy="1588"/>
          </a:xfrm>
          <a:prstGeom prst="line">
            <a:avLst/>
          </a:prstGeom>
          <a:ln>
            <a:gradFill flip="none" rotWithShape="1">
              <a:gsLst>
                <a:gs pos="7500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95413"/>
            <a:ext cx="7772400" cy="150018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369032-CC60-4897-89C5-8A8C336CB251}" type="datetime2">
              <a:rPr lang="en-US"/>
              <a:pPr/>
              <a:t>Tuesday, April 19, 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B4FDD-B66F-4C98-ABBD-D3A62FB27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4983163"/>
          </a:xfrm>
        </p:spPr>
        <p:txBody>
          <a:bodyPr/>
          <a:lstStyle>
            <a:lvl1pPr>
              <a:defRPr sz="22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4983163"/>
          </a:xfrm>
        </p:spPr>
        <p:txBody>
          <a:bodyPr/>
          <a:lstStyle>
            <a:lvl1pPr>
              <a:defRPr sz="22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0B80EA-6109-44C9-96F5-910117780CE3}" type="datetime2">
              <a:rPr lang="en-US"/>
              <a:pPr/>
              <a:t>Tuesday, April 19,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3B30B-FB80-48D9-8897-749500C7F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268788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752600"/>
            <a:ext cx="4268788" cy="4373563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270375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270375" cy="4373563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C0F6D9-3BE0-456A-8215-FD450D6D73E4}" type="datetime2">
              <a:rPr lang="en-US"/>
              <a:pPr/>
              <a:t>Tuesday, April 19,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ADCDA-16B1-4ED0-9921-3D5BB1FD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23D636-3BDD-4210-B569-7054C277DB2C}" type="datetime2">
              <a:rPr lang="en-US"/>
              <a:pPr/>
              <a:t>Tuesday, April 19,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C6D5E-2CE8-482E-B285-DE5A7EF851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3E8F55-C0C7-4BA9-9E78-A3492C52DA56}" type="datetime2">
              <a:rPr lang="en-US"/>
              <a:pPr/>
              <a:t>Tuesday, April 19,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1943-20C2-4917-9C2B-69EE5C444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rot="5400000">
            <a:off x="728662" y="3198813"/>
            <a:ext cx="5853113" cy="158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555750"/>
          </a:xfrm>
        </p:spPr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953000" cy="5853113"/>
          </a:xfrm>
        </p:spPr>
        <p:txBody>
          <a:bodyPr/>
          <a:lstStyle>
            <a:lvl1pPr>
              <a:defRPr sz="2200">
                <a:solidFill>
                  <a:srgbClr val="6B757C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905000"/>
            <a:ext cx="3236913" cy="4221163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1552575" y="6356350"/>
            <a:ext cx="21399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C4A5AF3-A2D6-4208-A162-A508CC90B727}" type="datetime2">
              <a:rPr lang="en-US"/>
              <a:pPr/>
              <a:t>Tuesday, April 19, 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33813" y="6356350"/>
            <a:ext cx="2586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01571-9697-4CCF-BA96-CCDFA4E49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rot="16200000">
            <a:off x="1152525" y="-1270000"/>
            <a:ext cx="6838950" cy="9144000"/>
          </a:xfrm>
          <a:prstGeom prst="rect">
            <a:avLst/>
          </a:prstGeom>
          <a:gradFill flip="none" rotWithShape="1">
            <a:gsLst>
              <a:gs pos="80000">
                <a:schemeClr val="bg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-46648"/>
            <a:ext cx="86868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8686800" cy="4983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" y="6341447"/>
            <a:ext cx="8153399" cy="1588"/>
          </a:xfrm>
          <a:prstGeom prst="line">
            <a:avLst/>
          </a:prstGeom>
          <a:ln>
            <a:gradFill flip="none" rotWithShape="1">
              <a:gsLst>
                <a:gs pos="7500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61619"/>
            <a:ext cx="1288393" cy="30447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6367240"/>
            <a:ext cx="9139916" cy="490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52816" y="640213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0C9D1554-3A81-481C-8FE7-537CA1B7D75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5" descr="ThinkBig_FinalLogo_transparent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1" y="6440111"/>
            <a:ext cx="1035050" cy="34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0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b="1" kern="1200">
          <a:solidFill>
            <a:srgbClr val="595959"/>
          </a:solidFill>
          <a:uFill>
            <a:solidFill>
              <a:schemeClr val="accent1"/>
            </a:solidFill>
          </a:uFill>
          <a:latin typeface="Arial"/>
          <a:ea typeface="ＭＳ Ｐゴシック" charset="0"/>
          <a:cs typeface="Arial"/>
        </a:defRPr>
      </a:lvl1pPr>
      <a:lvl2pPr marL="0" indent="0" algn="l" defTabSz="457200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accent1"/>
        </a:buClr>
        <a:buSzPct val="130000"/>
        <a:buFont typeface="Arial Black" pitchFamily="34" charset="0"/>
        <a:defRPr sz="15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454025" indent="-227013" algn="l" defTabSz="457200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chemeClr val="accent1"/>
        </a:buClr>
        <a:buSzPct val="130000"/>
        <a:buFont typeface="Arial Black" pitchFamily="34" charset="0"/>
        <a:buChar char="›"/>
        <a:defRPr sz="15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688975" indent="-234950" algn="l" defTabSz="457200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939BA1"/>
        </a:buClr>
        <a:buSzPct val="130000"/>
        <a:buFont typeface="Arial Black" pitchFamily="34" charset="0"/>
        <a:buChar char="›"/>
        <a:defRPr sz="15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915988" indent="-227013" algn="l" defTabSz="457200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BEC3C7"/>
        </a:buClr>
        <a:buSzPct val="130000"/>
        <a:buFont typeface="Arial Black" pitchFamily="34" charset="0"/>
        <a:buChar char="›"/>
        <a:defRPr sz="1500" kern="1200">
          <a:solidFill>
            <a:srgbClr val="595959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ctrTitle"/>
          </p:nvPr>
        </p:nvSpPr>
        <p:spPr>
          <a:xfrm>
            <a:off x="381000" y="1069975"/>
            <a:ext cx="7899400" cy="16906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Menemsha Beach Wi-Fi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4311" y="3069765"/>
            <a:ext cx="244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April 19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2016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5966"/>
          <a:stretch/>
        </p:blipFill>
        <p:spPr>
          <a:xfrm>
            <a:off x="2864887" y="3780968"/>
            <a:ext cx="2583413" cy="275461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514891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Bigbelly Station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39F42A-D136-4D9F-BD6F-6CD06B68151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242258"/>
            <a:ext cx="3301999" cy="438186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05914" y="1333499"/>
            <a:ext cx="2250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CORE+ Cloud Control Module</a:t>
            </a:r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75626" y="2874718"/>
            <a:ext cx="3934795" cy="2979809"/>
            <a:chOff x="952498" y="1988635"/>
            <a:chExt cx="3018933" cy="248453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498" y="1988635"/>
              <a:ext cx="2845325" cy="222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29507" y="4072119"/>
              <a:ext cx="10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Waste Compactor</a:t>
              </a:r>
              <a:endParaRPr lang="en-US" sz="10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32926" y="1988635"/>
              <a:ext cx="1517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2 - 40W Solar Panels</a:t>
              </a:r>
              <a:endParaRPr lang="en-US" sz="1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6015" y="4072120"/>
              <a:ext cx="10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Telecom Cabinet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65519" y="4073058"/>
              <a:ext cx="1041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Smart Recycler</a:t>
              </a:r>
              <a:endParaRPr lang="en-US" sz="1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12019" y="1632788"/>
            <a:ext cx="1638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400 Wh Battery Bank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188995" y="1909787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2.4/5 GHz Wi-Fi Antennas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5195" y="2154845"/>
            <a:ext cx="2346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Ruckus 7372-E AP &amp; Enclosure</a:t>
            </a:r>
            <a:endParaRPr lang="en-US" sz="1200" dirty="0"/>
          </a:p>
        </p:txBody>
      </p:sp>
      <p:cxnSp>
        <p:nvCxnSpPr>
          <p:cNvPr id="17" name="Straight Arrow Connector 16"/>
          <p:cNvCxnSpPr>
            <a:stCxn id="8" idx="3"/>
          </p:cNvCxnSpPr>
          <p:nvPr/>
        </p:nvCxnSpPr>
        <p:spPr>
          <a:xfrm>
            <a:off x="5156200" y="1471999"/>
            <a:ext cx="2095016" cy="7600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tx2">
                <a:lumMod val="50000"/>
                <a:lumOff val="50000"/>
                <a:alpha val="39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3"/>
          </p:cNvCxnSpPr>
          <p:nvPr/>
        </p:nvCxnSpPr>
        <p:spPr>
          <a:xfrm>
            <a:off x="5150809" y="1771288"/>
            <a:ext cx="1618291" cy="4608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tx2">
                <a:lumMod val="50000"/>
                <a:lumOff val="50000"/>
                <a:alpha val="39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3"/>
          </p:cNvCxnSpPr>
          <p:nvPr/>
        </p:nvCxnSpPr>
        <p:spPr>
          <a:xfrm>
            <a:off x="5156200" y="2048287"/>
            <a:ext cx="1257300" cy="27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tx2">
                <a:lumMod val="50000"/>
                <a:lumOff val="50000"/>
                <a:alpha val="39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5" idx="3"/>
          </p:cNvCxnSpPr>
          <p:nvPr/>
        </p:nvCxnSpPr>
        <p:spPr>
          <a:xfrm>
            <a:off x="5161210" y="2293345"/>
            <a:ext cx="1607890" cy="10167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tx2">
                <a:lumMod val="50000"/>
                <a:lumOff val="50000"/>
                <a:alpha val="39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98003" y="3002750"/>
            <a:ext cx="433411" cy="2478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tx2">
                <a:lumMod val="50000"/>
                <a:lumOff val="50000"/>
                <a:alpha val="39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4" y="1043399"/>
            <a:ext cx="2124075" cy="20097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 flipH="1">
            <a:off x="1838205" y="3043603"/>
            <a:ext cx="420225" cy="183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glow rad="101600">
              <a:schemeClr val="tx2">
                <a:lumMod val="50000"/>
                <a:lumOff val="50000"/>
                <a:alpha val="39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4224" y="6454775"/>
            <a:ext cx="5815553" cy="476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</p:spTree>
    <p:extLst>
      <p:ext uri="{BB962C8B-B14F-4D97-AF65-F5344CB8AC3E}">
        <p14:creationId xmlns:p14="http://schemas.microsoft.com/office/powerpoint/2010/main" val="17549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Bigbelly – Extensible Host Platform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39F42A-D136-4D9F-BD6F-6CD06B68151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3259" y="3673503"/>
            <a:ext cx="3075750" cy="257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744944"/>
            <a:ext cx="2429289" cy="292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1134" y="962552"/>
            <a:ext cx="1787241" cy="237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210" y="3785266"/>
            <a:ext cx="2177084" cy="234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608" y="1271396"/>
            <a:ext cx="3968778" cy="187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4224" y="6454775"/>
            <a:ext cx="5815553" cy="476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</p:spTree>
    <p:extLst>
      <p:ext uri="{BB962C8B-B14F-4D97-AF65-F5344CB8AC3E}">
        <p14:creationId xmlns:p14="http://schemas.microsoft.com/office/powerpoint/2010/main" val="23406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Roles of Each Party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468839"/>
              </p:ext>
            </p:extLst>
          </p:nvPr>
        </p:nvGraphicFramePr>
        <p:xfrm>
          <a:off x="307975" y="809447"/>
          <a:ext cx="8686800" cy="514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0373" y="5545302"/>
            <a:ext cx="4680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 public private partnership that benefits all parties  </a:t>
            </a:r>
            <a:endParaRPr lang="en-US" sz="16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352816" y="640213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fld id="{F5C04DFA-53C4-074E-B523-435E8686F57D}" type="slidenum">
              <a:rPr lang="en-US" sz="1100">
                <a:solidFill>
                  <a:srgbClr val="898989"/>
                </a:solidFill>
                <a:cs typeface="Arial" pitchFamily="34" charset="0"/>
              </a:rPr>
              <a:pPr algn="r"/>
              <a:t>2</a:t>
            </a:fld>
            <a:endParaRPr lang="en-US" sz="1100" dirty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" name="AutoShape 2" descr="http://www.civiqsmartscapes.com/img/logos/logo-citybrid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4224" y="6454775"/>
            <a:ext cx="5815553" cy="476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</p:spTree>
    <p:extLst>
      <p:ext uri="{BB962C8B-B14F-4D97-AF65-F5344CB8AC3E}">
        <p14:creationId xmlns:p14="http://schemas.microsoft.com/office/powerpoint/2010/main" val="1801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40" y="112378"/>
            <a:ext cx="8686800" cy="715962"/>
          </a:xfrm>
        </p:spPr>
        <p:txBody>
          <a:bodyPr/>
          <a:lstStyle/>
          <a:p>
            <a:r>
              <a:rPr lang="en-US" dirty="0" smtClean="0"/>
              <a:t>TelecomTrash </a:t>
            </a:r>
            <a:r>
              <a:rPr lang="en-US" dirty="0"/>
              <a:t>Stations </a:t>
            </a:r>
            <a:r>
              <a:rPr lang="en-US" dirty="0" smtClean="0"/>
              <a:t>Solution</a:t>
            </a:r>
            <a:br>
              <a:rPr lang="en-US" dirty="0" smtClean="0"/>
            </a:br>
            <a:r>
              <a:rPr lang="en-US" sz="1800" dirty="0" smtClean="0"/>
              <a:t>Responsibility Matrix </a:t>
            </a:r>
            <a:endParaRPr lang="en-US" sz="18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51384"/>
              </p:ext>
            </p:extLst>
          </p:nvPr>
        </p:nvGraphicFramePr>
        <p:xfrm>
          <a:off x="380999" y="1546686"/>
          <a:ext cx="8534402" cy="4735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536"/>
                <a:gridCol w="468852"/>
                <a:gridCol w="1553771"/>
                <a:gridCol w="321635"/>
                <a:gridCol w="1406555"/>
                <a:gridCol w="419014"/>
                <a:gridCol w="1317039"/>
              </a:tblGrid>
              <a:tr h="37723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597" marR="88597" marT="27432" marB="27432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Responsibility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Responsibility</a:t>
                      </a: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Responsibility</a:t>
                      </a: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8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Site Acquisition</a:t>
                      </a: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  <a:endParaRPr lang="en-US" sz="2500" dirty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solidFill>
                          <a:srgbClr val="00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3898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Wi-Fi Equipment 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00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98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Equipment Room (DAS </a:t>
                      </a:r>
                      <a:r>
                        <a:rPr lang="en-US" sz="1200" dirty="0" err="1" smtClean="0"/>
                        <a:t>Headend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00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3898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Fiber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00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898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Permitting 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00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3898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Telco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00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8988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Bigbelly Stations*</a:t>
                      </a:r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  <a:tr h="38760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Power AC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00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994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Power</a:t>
                      </a:r>
                      <a:r>
                        <a:rPr lang="en-US" sz="1200" baseline="0" dirty="0" smtClean="0"/>
                        <a:t> DC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dirty="0" smtClean="0">
                          <a:solidFill>
                            <a:srgbClr val="00000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</a:tr>
              <a:tr h="38988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Wi-Fi Operations</a:t>
                      </a:r>
                      <a:endParaRPr lang="en-US" sz="1200" dirty="0"/>
                    </a:p>
                  </a:txBody>
                  <a:tcPr marL="88597" marR="88597" marT="27432" marB="2743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chemeClr val="tx1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FF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500" dirty="0" smtClean="0">
                        <a:solidFill>
                          <a:srgbClr val="000000"/>
                        </a:solidFill>
                        <a:latin typeface="Wingdings" panose="05000000000000000000" pitchFamily="2" charset="2"/>
                      </a:endParaRPr>
                    </a:p>
                  </a:txBody>
                  <a:tcPr marL="88597" marR="88597" marT="27432" marB="27432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25238" y="1179974"/>
            <a:ext cx="178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Chilmark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91200" y="118235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ATC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515890" y="118235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Bigbelly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491979" y="6413698"/>
            <a:ext cx="4604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Opportunity also exists to test small cell configurations</a:t>
            </a:r>
            <a:endParaRPr lang="en-US" sz="14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352816" y="6402130"/>
            <a:ext cx="1600200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r"/>
            <a:fld id="{F5C04DFA-53C4-074E-B523-435E8686F57D}" type="slidenum">
              <a:rPr lang="en-US" sz="1100">
                <a:solidFill>
                  <a:srgbClr val="898989"/>
                </a:solidFill>
                <a:cs typeface="Arial" pitchFamily="34" charset="0"/>
              </a:rPr>
              <a:pPr algn="r"/>
              <a:t>3</a:t>
            </a:fld>
            <a:endParaRPr lang="en-US" sz="1100" dirty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14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39F42A-D136-4D9F-BD6F-6CD06B68151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70252" y="1297579"/>
            <a:ext cx="1594884" cy="496465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14892" y="769839"/>
            <a:ext cx="2587257" cy="5472224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0307" y="3357095"/>
            <a:ext cx="418214" cy="288496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310809" y="4146698"/>
            <a:ext cx="297712" cy="2480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3870252" y="4095203"/>
            <a:ext cx="375683" cy="372140"/>
          </a:xfrm>
          <a:prstGeom prst="triangle">
            <a:avLst/>
          </a:prstGeom>
          <a:solidFill>
            <a:srgbClr val="008A3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0517" y="769839"/>
            <a:ext cx="1162477" cy="549239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08521" y="4270744"/>
            <a:ext cx="1261731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51005" y="1412607"/>
            <a:ext cx="7090" cy="263521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656522" y="4681502"/>
            <a:ext cx="1003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08521" y="3970663"/>
            <a:ext cx="1003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Wireless</a:t>
            </a: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r>
              <a:rPr lang="en-US" sz="1100" dirty="0" smtClean="0">
                <a:solidFill>
                  <a:schemeClr val="bg1"/>
                </a:solidFill>
              </a:rPr>
              <a:t>Backhaul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34541" y="1657941"/>
            <a:ext cx="1003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Wireless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Backhaul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00624" y="4693804"/>
            <a:ext cx="1003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Wireless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Backhaul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90307" y="769839"/>
            <a:ext cx="6882809" cy="5277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166191" y="4179347"/>
            <a:ext cx="3345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</a:rPr>
              <a:t>Outdoor DAS node 5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75120" y="1604791"/>
            <a:ext cx="1003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Harbor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63633" y="902904"/>
            <a:ext cx="10030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Beach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65136" y="1297579"/>
            <a:ext cx="3678864" cy="4964654"/>
          </a:xfrm>
          <a:prstGeom prst="rect">
            <a:avLst/>
          </a:prstGeom>
          <a:solidFill>
            <a:srgbClr val="008A3E"/>
          </a:solidFill>
          <a:ln>
            <a:solidFill>
              <a:srgbClr val="008A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334541" y="2600569"/>
            <a:ext cx="1003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Commercial Area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96671" y="3284267"/>
            <a:ext cx="35122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Open  Natural Area and Residential 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72" y="2229824"/>
            <a:ext cx="1349042" cy="160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882987" y="3545877"/>
            <a:ext cx="427822" cy="6008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9502" y="815056"/>
            <a:ext cx="1125213" cy="13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 flipV="1">
            <a:off x="3514725" y="1412607"/>
            <a:ext cx="387424" cy="969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228600" y="-46648"/>
            <a:ext cx="8686800" cy="715962"/>
          </a:xfrm>
        </p:spPr>
        <p:txBody>
          <a:bodyPr/>
          <a:lstStyle/>
          <a:p>
            <a:r>
              <a:rPr lang="en-US" dirty="0"/>
              <a:t>Menemsha Beach Network </a:t>
            </a:r>
            <a:r>
              <a:rPr lang="en-US" dirty="0" smtClean="0"/>
              <a:t>Diagram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247708" y="1412607"/>
            <a:ext cx="1157412" cy="27340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3902149" y="1164514"/>
            <a:ext cx="297712" cy="2480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5188690" y="1164513"/>
            <a:ext cx="297712" cy="24809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552" y="1033709"/>
            <a:ext cx="1539949" cy="163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flipH="1" flipV="1">
            <a:off x="5563061" y="1364120"/>
            <a:ext cx="1052829" cy="96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5-Point Star 43"/>
          <p:cNvSpPr/>
          <p:nvPr/>
        </p:nvSpPr>
        <p:spPr>
          <a:xfrm>
            <a:off x="3916327" y="4203300"/>
            <a:ext cx="283536" cy="26404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43" y="4500414"/>
            <a:ext cx="457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342486" y="4176807"/>
            <a:ext cx="177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2</a:t>
            </a:r>
            <a:endParaRPr lang="en-US" sz="9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3921199" y="1183564"/>
            <a:ext cx="177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3</a:t>
            </a:r>
            <a:endParaRPr lang="en-US" sz="9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227912" y="1186028"/>
            <a:ext cx="177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4</a:t>
            </a:r>
            <a:endParaRPr lang="en-US" sz="9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933826" y="4231482"/>
            <a:ext cx="177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1</a:t>
            </a:r>
            <a:endParaRPr lang="en-US" sz="9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013275" y="3725871"/>
            <a:ext cx="269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 Nodes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49" y="4170780"/>
            <a:ext cx="1900237" cy="20335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" name="Straight Arrow Connector 60"/>
          <p:cNvCxnSpPr/>
          <p:nvPr/>
        </p:nvCxnSpPr>
        <p:spPr>
          <a:xfrm flipH="1" flipV="1">
            <a:off x="4245274" y="4489717"/>
            <a:ext cx="819369" cy="696497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4224" y="6454775"/>
            <a:ext cx="5815553" cy="476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  <p:cxnSp>
        <p:nvCxnSpPr>
          <p:cNvPr id="14" name="Straight Arrow Connector 13"/>
          <p:cNvCxnSpPr>
            <a:stCxn id="13" idx="3"/>
          </p:cNvCxnSpPr>
          <p:nvPr/>
        </p:nvCxnSpPr>
        <p:spPr>
          <a:xfrm>
            <a:off x="4058094" y="4467343"/>
            <a:ext cx="1" cy="179489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30821" y="5364788"/>
            <a:ext cx="10030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Utilize DAS Fiber to ATC MV ER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807565" y="5495925"/>
            <a:ext cx="186290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6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Menemsha </a:t>
            </a:r>
            <a:r>
              <a:rPr lang="en-US" dirty="0" smtClean="0"/>
              <a:t>Beach Network Coverage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39F42A-D136-4D9F-BD6F-6CD06B6815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71575" y="4672310"/>
            <a:ext cx="3324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Call Dari Fitzpatrick for the pole. Update legend for wireless bridge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48684"/>
            <a:ext cx="7010400" cy="50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4224" y="6454775"/>
            <a:ext cx="5815553" cy="476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</p:spTree>
    <p:extLst>
      <p:ext uri="{BB962C8B-B14F-4D97-AF65-F5344CB8AC3E}">
        <p14:creationId xmlns:p14="http://schemas.microsoft.com/office/powerpoint/2010/main" val="5472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639F42A-D136-4D9F-BD6F-6CD06B6815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671691"/>
            <a:ext cx="872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Project Business Arrangements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5760" y="669314"/>
            <a:ext cx="8549639" cy="5586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/>
              <a:t>ATC</a:t>
            </a:r>
            <a:r>
              <a:rPr lang="en-US" sz="1700" b="1" dirty="0" smtClean="0"/>
              <a:t>:</a:t>
            </a:r>
            <a:endParaRPr lang="en-US" sz="1700" b="1" dirty="0"/>
          </a:p>
          <a:p>
            <a:r>
              <a:rPr lang="en-US" sz="1700" dirty="0"/>
              <a:t>ATC completes all engineering work </a:t>
            </a:r>
            <a:endParaRPr lang="en-US" sz="1700" dirty="0" smtClean="0"/>
          </a:p>
          <a:p>
            <a:r>
              <a:rPr lang="en-US" sz="1700" dirty="0" smtClean="0"/>
              <a:t>ATC </a:t>
            </a:r>
            <a:r>
              <a:rPr lang="en-US" sz="1700" dirty="0"/>
              <a:t>will pay for the commercial grade network and its construction/deployment </a:t>
            </a:r>
          </a:p>
          <a:p>
            <a:r>
              <a:rPr lang="en-US" sz="1700" dirty="0"/>
              <a:t>ATC will pay to operate and maintain the network</a:t>
            </a:r>
          </a:p>
          <a:p>
            <a:r>
              <a:rPr lang="en-US" sz="1700" dirty="0"/>
              <a:t>ATC will pay for backhaul circuit </a:t>
            </a:r>
            <a:endParaRPr lang="en-US" sz="1700" dirty="0" smtClean="0"/>
          </a:p>
          <a:p>
            <a:r>
              <a:rPr lang="en-US" sz="1700" b="1" dirty="0" smtClean="0"/>
              <a:t>ATC will pay for creation of User Captive Portal Splash Page</a:t>
            </a:r>
            <a:endParaRPr lang="en-US" sz="1700" b="1" dirty="0"/>
          </a:p>
          <a:p>
            <a:r>
              <a:rPr lang="en-US" sz="1700" dirty="0"/>
              <a:t>ATC will sell the </a:t>
            </a:r>
            <a:r>
              <a:rPr lang="en-US" sz="1700" dirty="0" smtClean="0"/>
              <a:t>service and keep all associated revenues </a:t>
            </a:r>
            <a:endParaRPr lang="en-US" sz="1700" dirty="0"/>
          </a:p>
          <a:p>
            <a:r>
              <a:rPr lang="en-US" sz="1700" dirty="0"/>
              <a:t>FOR THE CITY: ATC will provide a commercial grade network SSID that meets the cities needs at no cost.</a:t>
            </a:r>
          </a:p>
          <a:p>
            <a:r>
              <a:rPr lang="en-US" sz="1700" dirty="0"/>
              <a:t> </a:t>
            </a:r>
          </a:p>
          <a:p>
            <a:r>
              <a:rPr lang="en-US" sz="1700" b="1" dirty="0"/>
              <a:t>Chilmark</a:t>
            </a:r>
            <a:r>
              <a:rPr lang="en-US" sz="1700" b="1" dirty="0" smtClean="0"/>
              <a:t>:</a:t>
            </a:r>
            <a:endParaRPr lang="en-US" sz="1700" b="1" dirty="0"/>
          </a:p>
          <a:p>
            <a:r>
              <a:rPr lang="en-US" sz="1700" dirty="0"/>
              <a:t>Provides approval for 3 locations to install the network at no </a:t>
            </a:r>
            <a:r>
              <a:rPr lang="en-US" sz="1700" dirty="0" smtClean="0"/>
              <a:t>cost.</a:t>
            </a:r>
            <a:endParaRPr lang="en-US" sz="1700" dirty="0"/>
          </a:p>
          <a:p>
            <a:r>
              <a:rPr lang="en-US" sz="1700" dirty="0"/>
              <a:t>Provides power at those three locations at no cost. </a:t>
            </a:r>
            <a:endParaRPr lang="en-US" sz="1700" dirty="0" smtClean="0"/>
          </a:p>
          <a:p>
            <a:r>
              <a:rPr lang="en-US" sz="1700" dirty="0" smtClean="0"/>
              <a:t>Provides </a:t>
            </a:r>
            <a:r>
              <a:rPr lang="en-US" sz="1700" dirty="0"/>
              <a:t>approval for modifications of Node 5B to support the </a:t>
            </a:r>
            <a:r>
              <a:rPr lang="en-US" sz="1700" dirty="0" smtClean="0"/>
              <a:t>network at no cost.</a:t>
            </a:r>
          </a:p>
          <a:p>
            <a:endParaRPr lang="en-US" sz="1700" dirty="0"/>
          </a:p>
          <a:p>
            <a:r>
              <a:rPr lang="en-US" sz="1700" b="1" dirty="0" smtClean="0"/>
              <a:t>Bigbelly</a:t>
            </a:r>
            <a:r>
              <a:rPr lang="en-US" sz="1700" dirty="0"/>
              <a:t>:</a:t>
            </a:r>
            <a:endParaRPr lang="en-US" sz="1700" dirty="0" smtClean="0"/>
          </a:p>
          <a:p>
            <a:r>
              <a:rPr lang="en-US" sz="1700" dirty="0" smtClean="0"/>
              <a:t>Builds and installs custom Stations (per agreed station spec)</a:t>
            </a:r>
          </a:p>
          <a:p>
            <a:r>
              <a:rPr lang="en-US" sz="1700" dirty="0" smtClean="0"/>
              <a:t>Facilitate bracketing of Wi-Fi equipment onto Stations</a:t>
            </a:r>
          </a:p>
          <a:p>
            <a:r>
              <a:rPr lang="en-US" sz="1700" dirty="0" smtClean="0"/>
              <a:t>Onboard Chilmark for use of Station for waste management purposes </a:t>
            </a:r>
          </a:p>
          <a:p>
            <a:r>
              <a:rPr lang="en-US" sz="1700" dirty="0" smtClean="0"/>
              <a:t>Full warranty coverage &amp; use of CLEAN platform for pilot term</a:t>
            </a:r>
          </a:p>
          <a:p>
            <a:r>
              <a:rPr lang="en-US" sz="1700" dirty="0" smtClean="0"/>
              <a:t>Monitor station power consumption</a:t>
            </a:r>
            <a:endParaRPr lang="en-US" sz="17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4224" y="6454775"/>
            <a:ext cx="5815553" cy="476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</p:spTree>
    <p:extLst>
      <p:ext uri="{BB962C8B-B14F-4D97-AF65-F5344CB8AC3E}">
        <p14:creationId xmlns:p14="http://schemas.microsoft.com/office/powerpoint/2010/main" val="8259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E30C427-6F0F-4928-9B33-31889EC40973}" type="slidenum">
              <a:rPr lang="en-US" sz="900">
                <a:solidFill>
                  <a:srgbClr val="898989"/>
                </a:solidFill>
              </a:rPr>
              <a:pPr eaLnBrk="1" hangingPunct="1"/>
              <a:t>7</a:t>
            </a:fld>
            <a:endParaRPr lang="en-US" sz="900" dirty="0">
              <a:solidFill>
                <a:srgbClr val="898989"/>
              </a:solidFill>
            </a:endParaRPr>
          </a:p>
        </p:txBody>
      </p:sp>
      <p:sp>
        <p:nvSpPr>
          <p:cNvPr id="6" name="AutoShape 11" descr="data:image/jpeg;base64,/9j/4AAQSkZJRgABAQAAAQABAAD/2wCEAAkGBxASDw8PDxAPEBAPDxQQEA8QFA8PDw8PFBQWFhQRFRQYHCggGBolGxUVITEhJikrMC4uFx8zODMsNygtLisBCgoKDg0OGhAQGzAiICQsLDItLSwsLCwsLCwsLCwsLDctNCw3LCwsLCssKywsNywsLCwsLDQ3LCwsLCwsLCwsK//AABEIAMIBAwMBIgACEQEDEQH/xAAbAAEAAQUBAAAAAAAAAAAAAAAAAwECBAUGB//EAD8QAAIBAgIGBgYJAwQDAAAAAAABAgMRBAUSITFBUXEGEyJhgZEjMkJSobEHFTNTYnKSwdEUguHC0uLwY3Oy/8QAGQEBAAMBAQAAAAAAAAAAAAAAAAIDBAEF/8QAJREBAAICAgICAQUBAAAAAAAAAAECAxEEMRIhE0EUQlFhkbEy/9oADAMBAAIRAxEAPwD3EAAAAAAAAAAAAAAAAAAAAAAAAAAAAAAAAAAAAAAAAAAAAAAAAAAAAAAAAAAABcAUuYGOzrDUfta9KD91yjpfp2mlxPT7Aw9WVSp+SDt5ysQnJWO5V2y0r3Lqbi5wtX6SqPs4eq/zShH5XMeX0mcML51P+JD8jH+6ueVij7ehXFzz2P0mccL5VL/6TKpfSTQfrUKy5OEv3QjkY/3I5WKft3Fypy+F6d4Ge2c6b/HB/ON0bvBZth6v2VelPujKLkua2onF6z1K2uWlupZoFwTTAAAAAAAAAAAAAAAAAAAAAAAAACjYFSDFYmFOLnUnGEI63KTUUvM5vpH00pYdONK1Wru19iPe3vPM83zmviZ6Veo5W9WOyEeUdiM+XkVp6j3LLn5VcfqPcu8zn6RKcbxwsOsf3k7xp+C2v4HF5n0mxle/WV5qL9im3Th5Lb43NODDfNe3cvNycjJfuVWylwCpSXANnlmQYrEK9CjOUffdoQ/VJpM7FZn1DtazadQ1pU6qH0fY9q76iPc6jv8ACLRqs26OYvDLSrUmofeQanDxa2eNiU4rx7mE7Yb1jcxLVF0ZNO61NbHwNr0Wy6jiMQqFepOnpp9W4aPamtei7rer+RuumPRCOFpQrUHOVNPRq6dm4tvsy1bt3ijsYrTXygritNPOOoavLOlWMoWUa0pxXsVb1I8teteDO1ybp9RqWjiI9TJ+2u1Tf7x/7rPL0XJnaZ716lPHyMlOpe+0asZJSi1KLV000013MkPFckz6vhpXpTei3rpvXCXhu5npeRdJ6WIST9HU91vU33M34s9b+vt6WHk1yeupb8FEype0gAAAAAAAAAAAAAAAAKNkcpgK9eMIuUmoxirtvYjgOlfSmTi4wvGD1Rj7U++Xd3E/SLN3Vloxfo4PV+J+8zgMzxGnUb3LUuSM/Iy+FfXbLys3x19dyx6tRyblJ3b3kYKnmPHD0fJPo9pKCqYyUpStd0oPRhDfZy2t8rHnVOpoyjJa3FqVuNnc9+pyjUpqS1xqQuu+Ml/k1cWlbb228PHW8zMvNpZ3ktOWjDAyqxWrrJRjJNcUpyv52N79QZXi8Oq1GMKCmnacGqcoSW1SjsujzqnlyWL/AKWpLq0q/Uyna+j2tFStfZs8DucJ0DwTl1csXOrK19CEqSfe7WZLHNrbjUJYrWvuPGP8cFiMKqVd0pyjNQqKMpQd4yjda0+R7fVpNYeUaFovqmqVkrRej2LfA816d9FqWFhRqYdS6uTcKmk3Lt7YvxWkvBHY9A83WIwkIyd6lC1Kd9rSXZl4r4pksEeF5pKfGj472pZ5b9a4pT03XrqonrfWTupeZ6t0UziONwvpFFzj6OvCy0W2vWtwa/dbjhfpAyV0MS60V6HEPST3Rqe1F89vj3Fv0eY+VPHQp69GunCUe9LSjLwt8SvHa2PJ426VYb2xZfC3SDpbk0sFivR3VOT62hJbY2fq34xfwaPQej+a08wwko1EtPR6uvT72vWXc9q/wRfSJgo1MDOb9ahKNSL5vRa8pfA836PZjVoYiE6U4Qcuw3Uu6Vpau2lrsnr8Ccz8OTX1Kcz8GWY/TP0xsxwUqFapQn61OTjfZdbpeKs/EgR3nSfori6samLq1KM6sIK9OjTlFSjHa029bt3brHBozZKTWzJmxzS2pXIzcDiHCSaMJEsCuJ1KuJmJ3D0rIOkLSjGo24PZLa4dz4o62E00mndPY+J5PlFS8ZLh2l+52PRzM2mqUnqfqPg+B6uHJ51ezx8vyU3PbqgRxkXplzQqAAAAAAAAAABRsNlkmBScjR9JsdoUtFPtVNX9q2m1qTOQ6T1b1Ut0Y/MDncXUsmcvV2vmb3NqujCU/dWk+S1s0mJjaT4PWuR5/L7h5fO/6hEVKFTIwh6v9HOdKrhlh5S9Lh1o2e2VK/Za5bHy7zyglw2InTmqlOcoTjslF2aLcOX47bXYM04rbehdOOiFWtW/qcLFTc0lVp3UXpLVpq+p6klbu7yLoR0UxVDErEV1GlGEJLR0lKUtJW121Jb/AANJS6d5gkl1lOX4pU43+BgZj0lxldONSvLRe2EbU4vuejtXMtnJi8vON7XzlwefnETt6fnfUYzA1VCpCUZKWhNtJKpCWrW/xI8pyXNquFqqrSdna0ovXGcd8ZfyYBUryZpvMWj1KrLyJvaLRGph6RT6e4OrT0MVh56/WjaNWD87fIho9LssoXlhsJJSe+MKdP43ueelTv5F3fy8n8f06LpJ0trYuPV6KpUb3cE9KUmtmlKy8jngVKbWm07lRe9rzu0syea4mSUZV6zSVktOaSS3WuYiCKpCZme3JtM9qpEsEWxRPRhrOONzkUO0+Gi7+RsMJPY/ExKTVDCV671WptR75PUiXBbFyNvE+3o8H7d/l+K06cJb2tfNbTNhI0GQz9E+6p80v4NzTmbnospMqRxZIgAAAAAAAUYFJMhmySTMeowMfETOT6QR9InxidJi5GozyhpQUltj8mBxmaUdKE4+9Fx81Y5/L59ZQin9pS9HPjpQ7L+R1eIp6jkMwi8NiOtX2VZpS4Rq7LvuaS8V3mTkU8oYeVj8qr7Ay5U1NaUPFGM42PPeXpQAqACBUAAVAFQitgBWwSLkgCRckVUSanSbAthA3GVYBzktXPkVy/LHLW1Zb3uMrNM0p0KcoQaVl2p8Eddhr+lmLU5YfBU9kqkXO2+MO3J8tSXibfCw1HOdG8LKpKWMqJp1Fo0YvbGle+l3OT18kjrMNSbaSWtuyXeejgp41etxsfjV0OUU7YeT4zuuSS/k2NCZRUNCnGn7sbP8z2kGElqRpa2ygyZMx6bJosCQFEVAAAAUZUtYEcjHqmRIgqIDWY1/NfMjaTTT2PUS4+PZfIgpTukwOazHCOEmt259xpMxwUakJQkk4yVmmd9isNGpGz8HwZzWNwcoOzXJ7mRmELV286vUws1Cbbpt2hV/0z7/AJm4p1adRa9T4o3GMwUZxcZRTTVmnrTRy+KyatRblQ7cPupPtJfhk9vJmLLh+4efl4/3DPqYNrZrXcQOm0Y+Dziz0JXhNbYTTT8mbanjYS9ZJmWaTDHNJhgaIsbRUqMt9iv9BF7JIjpDTV2KpGz+rHxRcssfcNGmrSLlE2scsfcSRy5b2gaamMCaFBs2scPSjtkXf1VKOxXO6d0xcNl8nuNnSw1OmrzavwNbiM5stTUUaWpms6snChGVae+3qx/NJ6kSikylWky3+aZ8oxaTUIpa9xpsuy+eLmqtZOOGTUowlqlXe1OS9zu38tublnRpykquLkqkk7xpL7KD5e2+9+R1NOia8WHXuW7Dx9e5R0aNrK2w6XIcBb001+RPj7xHlWU3tUqK0Nqjvl/g3c5eCWpLcjXEN9YR1pam/Ew8DsRfmFS0HxfZXN6hhY2SJJM6mTxIKZPECRFSiKgAAAKMqUYEciGoieRFNAYOIiaqm9GTg+ceT2/97zd1Imrx+Hb1x1Si7xf7cgKpltWjGatJXRFh6ykr7GtTW+L4GRFgaLG5Q1dw7S4bzVVcPuasdqiGvg4T9aK57GRmqM128+x2UU6itUhGXC61rk9xpq3RyUddGrOP4Z+kj57fiek18j9yXgzX1srqR2wfhrK7Y4lTbFEvPXQxkNtONRLfTlr8pWKLM5x9elXjzhJrzSsdxPC8URvCrgUzghRPHhxyz2C2zUeer5kiz6n97H9SOplgIvbFeKRZ9V0/ch+lEPgQ/GczLP6f3sf1IseeweyTl+VOXyOsjllNbIR8kTQwUVuXwHwEcaHHRx1af2dCvLvcHBecrE1PLsbU3U6S4ybnLyWr4nZQwy4GVRwcn6sW+SJxhhZXj1cnheikG715zrP3X2af6V+9zosJgYQiowioxWxRSSRu8PktR7Uorv8A4Nphsopx9a83w2RLq49L64tNFhMDObtCLffuXNnQYHKoU+1O058PZX8mZF2VkklwWoXLYjS6K6XSkRyYbMDMMW42hDXUns/Ct8mddR1p6dWy9Wnt75/4XzM+jExcFh9FJfHe3vZsKcQJYImiRxRLEC5FSiKgAAAAAFjLJIlZa0BjTiY9WBmyRFKIGgxuFkn1lP1t8d01w7n3jC4lTWrU1qlF+tF8Gjb1KZqsbl93pRbhNbJLbyfFdwE8WXo1kMc4PRrrQ/8AIr9U+b9nxNhCaaTTunsa3gTIvREmXpgVlSi9sU/BEUsuov2F4aiZMuTAw3lFHg14sp9S0fxeZn3KnNOahgLJqPCXmSwyuivZvzbMq5UaNQjp4WmtkI+VyZO2zVyLbi511dcXLblHIC+5RyMfE4qEI6U5KK4t2NZPGVa2qinThvqSVpyX4I7ub8gMvHZhovq4LTqvZHdFe9J7kWYLCNXlJ6U5a5Se/wDhdxdgcDGC1LW9bk9cpPe297NjTpgKUDIgikYkqQFYovRRIuQFQAAAAAAAC2xcAI2ixxJmi1oDHlAhnTMtxLHEDW1sMnqauaqplTg26E3Te3R9am+cX+x0koEUqQHPLGVofa0dJe/SafnB614Nk9DNqEnZVEpe7O8JX4WlY2s6BiYjL4SVpRjJd6TAkjMvUjVPIaa+z06f/rlKC8k7Fv8AQV16uJqW4SjTmvO1wNwpF2kaXq8YtlWlL81P+JDSxvHDv+2p/uA3WkNI0t8bxw6/sqf7h1WMe2tBflpr92wN1pFs6ySu2kuLdkaf6trS9fE1n3R0af8A8pMvp5DRveUXN8ajlN/ECWpnlFO0JOrL3aSc/itS8WQvFYmpqhCNGPvTtOf6VqXxNlSwcVqSS5GRCiBqcPlS0tOo5VZ+9N3tyWxeBtKdCxPGmSqAEcKZLGJcol6iBRRL0gkXJAEVAAAAAAAAAAAAAUsVAFrRa0SFLAROJa4k1ilgIHAsdMydEtcQMZ0y10jL0S3RAxeqKdSZegNADE6lFeqMrQGiBjqmXKmTqJVRAhUC5QJdEqkBYolyiXWKpAWpF1itioAAAAAAAAAAAAAAAAAAAAAAKWKgClili4AW2KWLwBZYWLrCwFthYusVAtsLFwAtsVsVACw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357361"/>
              </p:ext>
            </p:extLst>
          </p:nvPr>
        </p:nvGraphicFramePr>
        <p:xfrm>
          <a:off x="106876" y="1170950"/>
          <a:ext cx="8942119" cy="4714354"/>
        </p:xfrm>
        <a:graphic>
          <a:graphicData uri="http://schemas.openxmlformats.org/drawingml/2006/table">
            <a:tbl>
              <a:tblPr lastRow="1"/>
              <a:tblGrid>
                <a:gridCol w="748715"/>
                <a:gridCol w="748715"/>
                <a:gridCol w="748715"/>
                <a:gridCol w="808666"/>
                <a:gridCol w="831257"/>
                <a:gridCol w="867930"/>
                <a:gridCol w="855705"/>
                <a:gridCol w="855704"/>
                <a:gridCol w="867930"/>
                <a:gridCol w="819033"/>
                <a:gridCol w="789749"/>
              </a:tblGrid>
              <a:tr h="4322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January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February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July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August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September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October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November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100" b="1" kern="1200" spc="-8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29000">
                          <a:schemeClr val="bg1">
                            <a:lumMod val="85000"/>
                          </a:schemeClr>
                        </a:gs>
                        <a:gs pos="76000">
                          <a:schemeClr val="bg1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4282135"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38748" y="-13272"/>
            <a:ext cx="8686800" cy="577613"/>
          </a:xfrm>
        </p:spPr>
        <p:txBody>
          <a:bodyPr>
            <a:normAutofit/>
          </a:bodyPr>
          <a:lstStyle/>
          <a:p>
            <a:r>
              <a:rPr lang="en-US" sz="2700" dirty="0" smtClean="0"/>
              <a:t>Key Launch Milestones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06876" y="723309"/>
            <a:ext cx="8942118" cy="383843"/>
          </a:xfrm>
          <a:prstGeom prst="rect">
            <a:avLst/>
          </a:prstGeom>
          <a:solidFill>
            <a:srgbClr val="98002E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6493" tIns="43247" rIns="86493" bIns="43247" rtlCol="0" anchor="ctr"/>
          <a:lstStyle/>
          <a:p>
            <a:pPr algn="ctr"/>
            <a:r>
              <a:rPr lang="en-US" altLang="en-US" b="1" dirty="0">
                <a:ea typeface="ＭＳ Ｐゴシック" pitchFamily="34" charset="-128"/>
              </a:rPr>
              <a:t>Key Milestones</a:t>
            </a:r>
            <a:endParaRPr lang="en-US" b="1" dirty="0"/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15" y="5947708"/>
            <a:ext cx="298624" cy="29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05138" y="5947708"/>
            <a:ext cx="131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Completed</a:t>
            </a:r>
            <a:endParaRPr 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40" y="5954390"/>
            <a:ext cx="339860" cy="3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211717" y="5947708"/>
            <a:ext cx="1312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In-Progress</a:t>
            </a:r>
            <a:endParaRPr lang="en-US" sz="14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862" y="5915809"/>
            <a:ext cx="634753" cy="36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6139959" y="5952852"/>
            <a:ext cx="1655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Missed Deadline</a:t>
            </a:r>
            <a:endParaRPr lang="en-US" sz="1400" dirty="0"/>
          </a:p>
        </p:txBody>
      </p:sp>
      <p:sp>
        <p:nvSpPr>
          <p:cNvPr id="5" name="Right Arrow 4"/>
          <p:cNvSpPr/>
          <p:nvPr/>
        </p:nvSpPr>
        <p:spPr>
          <a:xfrm>
            <a:off x="106877" y="1950452"/>
            <a:ext cx="2217050" cy="7481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>
            <a:off x="1926377" y="2719523"/>
            <a:ext cx="837214" cy="7481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ight Arrow 80"/>
          <p:cNvSpPr/>
          <p:nvPr/>
        </p:nvSpPr>
        <p:spPr>
          <a:xfrm>
            <a:off x="4865049" y="4246802"/>
            <a:ext cx="1885607" cy="7481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1848788" y="2977922"/>
            <a:ext cx="1909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Phase </a:t>
            </a:r>
            <a:r>
              <a:rPr lang="en-US" sz="900" b="1" dirty="0">
                <a:solidFill>
                  <a:schemeClr val="bg1"/>
                </a:solidFill>
              </a:rPr>
              <a:t>2</a:t>
            </a:r>
            <a:r>
              <a:rPr lang="en-US" sz="900" b="1" dirty="0" smtClean="0">
                <a:solidFill>
                  <a:schemeClr val="bg1"/>
                </a:solidFill>
              </a:rPr>
              <a:t> - RFP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6738" y="5451025"/>
            <a:ext cx="2473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Phase 1 - Planning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903339" y="4496066"/>
            <a:ext cx="2473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Phase 4 - Summer Evaluation </a:t>
            </a:r>
            <a:endParaRPr lang="en-US" sz="900" b="1" dirty="0">
              <a:solidFill>
                <a:schemeClr val="bg1"/>
              </a:solidFill>
            </a:endParaRP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792" y="1978076"/>
            <a:ext cx="451024" cy="45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53" y="2838233"/>
            <a:ext cx="521255" cy="5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7415793" y="3815945"/>
            <a:ext cx="2473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Phase 4 - LAUNCH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89" y="1649260"/>
            <a:ext cx="445729" cy="4559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56189" y="2191086"/>
            <a:ext cx="2217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Phase 1 - Development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548723" y="3491574"/>
            <a:ext cx="2316327" cy="7481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19906" y="3742721"/>
            <a:ext cx="2217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Phase 3 - Deployment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6620551" y="4994947"/>
            <a:ext cx="2332465" cy="74814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814265" y="5251997"/>
            <a:ext cx="22170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Phase 5 - Post launch analysis 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4224" y="6454775"/>
            <a:ext cx="5815553" cy="476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39" y="3491574"/>
            <a:ext cx="748472" cy="6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7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122643"/>
              </p:ext>
            </p:extLst>
          </p:nvPr>
        </p:nvGraphicFramePr>
        <p:xfrm>
          <a:off x="286248" y="899140"/>
          <a:ext cx="8229600" cy="2917210"/>
        </p:xfrm>
        <a:graphic>
          <a:graphicData uri="http://schemas.openxmlformats.org/drawingml/2006/table">
            <a:tbl>
              <a:tblPr/>
              <a:tblGrid>
                <a:gridCol w="5435057"/>
                <a:gridCol w="2794543"/>
              </a:tblGrid>
              <a:tr h="3010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One Time Non-Recurring Charges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Head End Prep (use existing MV headed)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$5,000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Front haul to nodes (use existing MV fiber)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Construction of Nodes (no cost provided by city)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$30,000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•Non-Recurring  -Node Equipment $2,300 per/node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$10,512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•Non-Recurring - Back Office Equipment 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$13,411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•Non-Recurring – 4 Bigbelly Stations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27,796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•Non-Recurring – Bigbelly NRE</a:t>
                      </a:r>
                    </a:p>
                  </a:txBody>
                  <a:tcPr marL="1524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$33,600</a:t>
                      </a: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$119,119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tabLst>
                <a:tab pos="1828800" algn="l"/>
              </a:tabLst>
            </a:pPr>
            <a:fld id="{2998B40A-5256-443C-B81A-C25FEF2255DA}" type="slidenum">
              <a:rPr lang="en-US" altLang="en-US" sz="1200" smtClean="0"/>
              <a:pPr>
                <a:tabLst>
                  <a:tab pos="1828800" algn="l"/>
                </a:tabLst>
              </a:pPr>
              <a:t>8</a:t>
            </a:fld>
            <a:endParaRPr lang="en-US" altLang="en-US" sz="120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222738" y="-164122"/>
            <a:ext cx="8988238" cy="106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2B4499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3200" kern="0" dirty="0" smtClean="0">
                <a:solidFill>
                  <a:schemeClr val="tx1"/>
                </a:solidFill>
              </a:rPr>
              <a:t>Project Budget</a:t>
            </a:r>
          </a:p>
          <a:p>
            <a:r>
              <a:rPr lang="en-US" sz="1600" b="0" kern="0" dirty="0" smtClean="0">
                <a:solidFill>
                  <a:schemeClr val="tx1"/>
                </a:solidFill>
              </a:rPr>
              <a:t>Solution includes all critical components to support Wi-Fi deployment</a:t>
            </a:r>
            <a:endParaRPr lang="en-US" sz="16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253508"/>
              </p:ext>
            </p:extLst>
          </p:nvPr>
        </p:nvGraphicFramePr>
        <p:xfrm>
          <a:off x="343233" y="3966845"/>
          <a:ext cx="8229600" cy="15012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67922"/>
                <a:gridCol w="1661678"/>
              </a:tblGrid>
              <a:tr h="2467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0" dirty="0" smtClean="0"/>
                        <a:t>Monthly Recurring Charges</a:t>
                      </a:r>
                      <a:r>
                        <a:rPr lang="en-US" sz="1000" kern="0" baseline="0" dirty="0" smtClean="0"/>
                        <a:t> </a:t>
                      </a:r>
                      <a:endParaRPr lang="en-US" sz="1000" b="1" kern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3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000" kern="0" dirty="0" smtClean="0"/>
                        <a:t>Backhaul Pricing (Comcast 150/20 MBPS)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dirty="0" smtClean="0"/>
                        <a:t>$                                  300</a:t>
                      </a:r>
                    </a:p>
                  </a:txBody>
                  <a:tcPr anchor="ctr"/>
                </a:tc>
              </a:tr>
              <a:tr h="2791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Ruckus Node Equipment Support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$                                    15    </a:t>
                      </a:r>
                    </a:p>
                  </a:txBody>
                  <a:tcPr anchor="ctr"/>
                </a:tc>
              </a:tr>
              <a:tr h="23116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u="none" kern="0" baseline="0" dirty="0" smtClean="0"/>
                        <a:t>Wi-Fi Portal and Retail Management (Leverage Boston Wi-Fi Single Digits) </a:t>
                      </a:r>
                      <a:r>
                        <a:rPr lang="it-IT" sz="1000" u="none" kern="0" baseline="0" dirty="0" smtClean="0"/>
                        <a:t>($20 per AP w/ 8 AP’s)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$                                  160</a:t>
                      </a:r>
                    </a:p>
                  </a:txBody>
                  <a:tcPr anchor="ctr"/>
                </a:tc>
              </a:tr>
              <a:tr h="24331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00" u="none" kern="0" baseline="0" dirty="0" smtClean="0"/>
                        <a:t>Power (Node power provided by city)</a:t>
                      </a:r>
                      <a:endParaRPr lang="en-US" sz="1000" u="none" kern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$                                      0         </a:t>
                      </a:r>
                    </a:p>
                  </a:txBody>
                  <a:tcPr anchor="ctr"/>
                </a:tc>
              </a:tr>
              <a:tr h="23116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City Attachment Fees (provided by city)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$                                      0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441551" y="5449740"/>
            <a:ext cx="2321782" cy="284698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1200" dirty="0" smtClean="0"/>
              <a:t>MRC = 475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5623782" y="3413700"/>
            <a:ext cx="2949051" cy="40264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 dirty="0" smtClean="0"/>
          </a:p>
          <a:p>
            <a:pPr algn="r"/>
            <a:r>
              <a:rPr lang="en-US" sz="1200" dirty="0" smtClean="0"/>
              <a:t>Total Non-Recurring = $120,319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4887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Bigbelly at the beach…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1B6866F-479F-4D9F-A82B-28F90BEE324E}" type="slidenum">
              <a:rPr lang="en-US"/>
              <a:pPr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8" y="904418"/>
            <a:ext cx="4736162" cy="222368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624" y="1037185"/>
            <a:ext cx="2624326" cy="195815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28" y="3552818"/>
            <a:ext cx="4111780" cy="245745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Picture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785" y="3336285"/>
            <a:ext cx="2644329" cy="29786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64224" y="6454775"/>
            <a:ext cx="5815553" cy="4762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en-US" sz="1200" cap="all" dirty="0" smtClean="0"/>
              <a:t>ATC confidential &amp; PROPRIETARY</a:t>
            </a:r>
            <a:endParaRPr lang="en-US" altLang="en-US" sz="1200" cap="all" dirty="0"/>
          </a:p>
        </p:txBody>
      </p:sp>
    </p:spTree>
    <p:extLst>
      <p:ext uri="{BB962C8B-B14F-4D97-AF65-F5344CB8AC3E}">
        <p14:creationId xmlns:p14="http://schemas.microsoft.com/office/powerpoint/2010/main" val="52461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merican Tower NEW">
      <a:dk1>
        <a:srgbClr val="000000"/>
      </a:dk1>
      <a:lt1>
        <a:srgbClr val="FFFFFF"/>
      </a:lt1>
      <a:dk2>
        <a:srgbClr val="003F5F"/>
      </a:dk2>
      <a:lt2>
        <a:srgbClr val="CFD4D8"/>
      </a:lt2>
      <a:accent1>
        <a:srgbClr val="D11242"/>
      </a:accent1>
      <a:accent2>
        <a:srgbClr val="0069AA"/>
      </a:accent2>
      <a:accent3>
        <a:srgbClr val="00703C"/>
      </a:accent3>
      <a:accent4>
        <a:srgbClr val="EEB211"/>
      </a:accent4>
      <a:accent5>
        <a:srgbClr val="939BA1"/>
      </a:accent5>
      <a:accent6>
        <a:srgbClr val="F47B20"/>
      </a:accent6>
      <a:hlink>
        <a:srgbClr val="00AFDB"/>
      </a:hlink>
      <a:folHlink>
        <a:srgbClr val="A042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12386AA75FA459AD0EE084997EEB9" ma:contentTypeVersion="0" ma:contentTypeDescription="Create a new document." ma:contentTypeScope="" ma:versionID="00c236a77a631b4d6d4bb9219b5f5398">
  <xsd:schema xmlns:xsd="http://www.w3.org/2001/XMLSchema" xmlns:p="http://schemas.microsoft.com/office/2006/metadata/properties" targetNamespace="http://schemas.microsoft.com/office/2006/metadata/properties" ma:root="true" ma:fieldsID="46a371911bb7da8f542f807e61874ab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2B4DE1B-7054-49AB-838E-A8DFC8626B2D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8761BD4-0C85-44B9-8858-C4864983E1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9F6A60-BF66-43FC-8198-9A73275716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37314</TotalTime>
  <Words>716</Words>
  <Application>Microsoft Office PowerPoint</Application>
  <PresentationFormat>On-screen Show (4:3)</PresentationFormat>
  <Paragraphs>201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1_Office Theme</vt:lpstr>
      <vt:lpstr>Menemsha Beach Wi-Fi  </vt:lpstr>
      <vt:lpstr>Roles of Each Party</vt:lpstr>
      <vt:lpstr>TelecomTrash Stations Solution Responsibility Matrix </vt:lpstr>
      <vt:lpstr>Menemsha Beach Network Diagram</vt:lpstr>
      <vt:lpstr>Menemsha Beach Network Coverage Map</vt:lpstr>
      <vt:lpstr>Key Project Business Arrangements</vt:lpstr>
      <vt:lpstr>Key Launch Milestones</vt:lpstr>
      <vt:lpstr>PowerPoint Presentation</vt:lpstr>
      <vt:lpstr>Bigbelly at the beach…</vt:lpstr>
      <vt:lpstr>Bigbelly Station Configuration</vt:lpstr>
      <vt:lpstr>Bigbelly – Extensible Host Platform</vt:lpstr>
    </vt:vector>
  </TitlesOfParts>
  <Company>American Tower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Tower Overview 1Q2012</dc:title>
  <dc:subject>quick facts, financials, stats and overview about American Tower</dc:subject>
  <dc:creator>Maeghan Oberoi</dc:creator>
  <cp:keywords>financials, about AMerican Tower, timeline, inernational expansion, core solutions</cp:keywords>
  <cp:lastModifiedBy>Tim Carroll</cp:lastModifiedBy>
  <cp:revision>1862</cp:revision>
  <cp:lastPrinted>2016-04-15T15:27:22Z</cp:lastPrinted>
  <dcterms:created xsi:type="dcterms:W3CDTF">2012-11-12T19:48:38Z</dcterms:created>
  <dcterms:modified xsi:type="dcterms:W3CDTF">2016-04-19T18:01:34Z</dcterms:modified>
  <cp:category>quarterly update and overview</cp:category>
</cp:coreProperties>
</file>